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76" r:id="rId3"/>
    <p:sldId id="270" r:id="rId4"/>
  </p:sldIdLst>
  <p:sldSz cx="12192000" cy="6858000"/>
  <p:notesSz cx="6797675" cy="98742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chael Morris" initials="RM" lastIdx="1" clrIdx="0">
    <p:extLst>
      <p:ext uri="{19B8F6BF-5375-455C-9EA6-DF929625EA0E}">
        <p15:presenceInfo xmlns:p15="http://schemas.microsoft.com/office/powerpoint/2012/main" userId="S::Rachael.Morris@northoxfordshire-academy.org::5bc43847-4924-4de4-9056-f75e4a26d81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5CF72A4-93FE-433C-B38C-DE6F42E8DFEE}" v="5" dt="2022-06-16T08:36:53.2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311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5" Type="http://schemas.openxmlformats.org/officeDocument/2006/relationships/customXml" Target="../customXml/item3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Relationship Id="rId14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chael Morris" userId="5bc43847-4924-4de4-9056-f75e4a26d811" providerId="ADAL" clId="{B5CF72A4-93FE-433C-B38C-DE6F42E8DFEE}"/>
    <pc:docChg chg="modSld">
      <pc:chgData name="Rachael Morris" userId="5bc43847-4924-4de4-9056-f75e4a26d811" providerId="ADAL" clId="{B5CF72A4-93FE-433C-B38C-DE6F42E8DFEE}" dt="2022-06-16T08:36:53.273" v="9" actId="1076"/>
      <pc:docMkLst>
        <pc:docMk/>
      </pc:docMkLst>
      <pc:sldChg chg="addSp modSp mod">
        <pc:chgData name="Rachael Morris" userId="5bc43847-4924-4de4-9056-f75e4a26d811" providerId="ADAL" clId="{B5CF72A4-93FE-433C-B38C-DE6F42E8DFEE}" dt="2022-06-16T08:36:53.273" v="9" actId="1076"/>
        <pc:sldMkLst>
          <pc:docMk/>
          <pc:sldMk cId="2301993609" sldId="256"/>
        </pc:sldMkLst>
        <pc:spChg chg="mod">
          <ac:chgData name="Rachael Morris" userId="5bc43847-4924-4de4-9056-f75e4a26d811" providerId="ADAL" clId="{B5CF72A4-93FE-433C-B38C-DE6F42E8DFEE}" dt="2022-06-16T08:36:51.428" v="8" actId="1076"/>
          <ac:spMkLst>
            <pc:docMk/>
            <pc:sldMk cId="2301993609" sldId="256"/>
            <ac:spMk id="3" creationId="{5762C147-9695-4735-B22A-CD4633BAC817}"/>
          </ac:spMkLst>
        </pc:spChg>
        <pc:spChg chg="add mod">
          <ac:chgData name="Rachael Morris" userId="5bc43847-4924-4de4-9056-f75e4a26d811" providerId="ADAL" clId="{B5CF72A4-93FE-433C-B38C-DE6F42E8DFEE}" dt="2022-06-16T08:36:44.565" v="6"/>
          <ac:spMkLst>
            <pc:docMk/>
            <pc:sldMk cId="2301993609" sldId="256"/>
            <ac:spMk id="5" creationId="{3BD81B90-7390-498F-9E29-48866C91DC71}"/>
          </ac:spMkLst>
        </pc:spChg>
        <pc:picChg chg="mod">
          <ac:chgData name="Rachael Morris" userId="5bc43847-4924-4de4-9056-f75e4a26d811" providerId="ADAL" clId="{B5CF72A4-93FE-433C-B38C-DE6F42E8DFEE}" dt="2022-06-16T08:36:53.273" v="9" actId="1076"/>
          <ac:picMkLst>
            <pc:docMk/>
            <pc:sldMk cId="2301993609" sldId="256"/>
            <ac:picMk id="1026" creationId="{22A92100-E045-4C79-BD30-18644CA04B91}"/>
          </ac:picMkLst>
        </pc:picChg>
      </pc:sldChg>
      <pc:sldChg chg="modSp mod">
        <pc:chgData name="Rachael Morris" userId="5bc43847-4924-4de4-9056-f75e4a26d811" providerId="ADAL" clId="{B5CF72A4-93FE-433C-B38C-DE6F42E8DFEE}" dt="2022-06-16T08:35:39.243" v="3" actId="14100"/>
        <pc:sldMkLst>
          <pc:docMk/>
          <pc:sldMk cId="2622705454" sldId="270"/>
        </pc:sldMkLst>
        <pc:graphicFrameChg chg="modGraphic">
          <ac:chgData name="Rachael Morris" userId="5bc43847-4924-4de4-9056-f75e4a26d811" providerId="ADAL" clId="{B5CF72A4-93FE-433C-B38C-DE6F42E8DFEE}" dt="2022-06-16T08:35:39.243" v="3" actId="14100"/>
          <ac:graphicFrameMkLst>
            <pc:docMk/>
            <pc:sldMk cId="2622705454" sldId="270"/>
            <ac:graphicFrameMk id="4" creationId="{619FB348-DAFD-CE40-99E8-217645E2C647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64F14C-93CD-4142-9578-495968B22A37}" type="datetimeFigureOut">
              <a:rPr lang="fr-FR" smtClean="0"/>
              <a:t>16/06/2022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5075"/>
            <a:ext cx="5921375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51388"/>
            <a:ext cx="5438775" cy="38893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2A4DBD-0783-4439-9984-D4CD02BF199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74211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567127-01B8-4C1D-B613-08613D296800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83993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C9E21E6-9ACE-4DFE-B588-6411E6E64595}"/>
              </a:ext>
            </a:extLst>
          </p:cNvPr>
          <p:cNvSpPr/>
          <p:nvPr/>
        </p:nvSpPr>
        <p:spPr>
          <a:xfrm>
            <a:off x="239713" y="5516563"/>
            <a:ext cx="11712575" cy="12255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pic>
        <p:nvPicPr>
          <p:cNvPr id="5" name="Picture 7" descr="P:\Communications\Development\Change June 2012\New Stationery Development - Yeomans\JOC\Image3.jpg">
            <a:extLst>
              <a:ext uri="{FF2B5EF4-FFF2-40B4-BE49-F238E27FC236}">
                <a16:creationId xmlns:a16="http://schemas.microsoft.com/office/drawing/2014/main" id="{6025592F-316F-45F8-B99C-63027DC330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8988" y="3557588"/>
            <a:ext cx="3962400" cy="296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7869" y="908723"/>
            <a:ext cx="11664951" cy="981075"/>
          </a:xfrm>
        </p:spPr>
        <p:txBody>
          <a:bodyPr/>
          <a:lstStyle>
            <a:lvl1pPr algn="l"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4433" y="2061096"/>
            <a:ext cx="11618384" cy="4318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3200">
                <a:solidFill>
                  <a:srgbClr val="0079BC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019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7381" y="836712"/>
            <a:ext cx="11040203" cy="51125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Slide Number Placeholder 11">
            <a:extLst>
              <a:ext uri="{FF2B5EF4-FFF2-40B4-BE49-F238E27FC236}">
                <a16:creationId xmlns:a16="http://schemas.microsoft.com/office/drawing/2014/main" id="{41A95A44-2627-4A06-BDEE-FDE3E5EA12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012238" y="6118225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fld id="{BFD9D24A-E341-4533-896F-2C6B12BF37F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98709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281118"/>
            <a:ext cx="10363200" cy="1362075"/>
          </a:xfrm>
        </p:spPr>
        <p:txBody>
          <a:bodyPr anchor="t"/>
          <a:lstStyle>
            <a:lvl1pPr algn="l">
              <a:defRPr sz="1600" b="1" cap="all">
                <a:latin typeface="+mn-lt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780931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rgbClr val="052264"/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11">
            <a:extLst>
              <a:ext uri="{FF2B5EF4-FFF2-40B4-BE49-F238E27FC236}">
                <a16:creationId xmlns:a16="http://schemas.microsoft.com/office/drawing/2014/main" id="{0E7A5E17-3A50-4627-A8D4-C059273CFAE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4E6C1AA-0605-4CA7-A8F9-F57C76F20BA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27585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7381" y="188640"/>
            <a:ext cx="11041227" cy="5040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7383" y="836712"/>
            <a:ext cx="5376597" cy="5112568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solidFill>
                  <a:srgbClr val="052264"/>
                </a:solidFill>
                <a:latin typeface="+mn-lt"/>
                <a:cs typeface="Arial" pitchFamily="34" charset="0"/>
              </a:defRPr>
            </a:lvl1pPr>
            <a:lvl2pPr>
              <a:defRPr sz="2400">
                <a:solidFill>
                  <a:srgbClr val="052264"/>
                </a:solidFill>
                <a:latin typeface="+mn-lt"/>
                <a:cs typeface="Arial" pitchFamily="34" charset="0"/>
              </a:defRPr>
            </a:lvl2pPr>
            <a:lvl3pPr>
              <a:defRPr sz="2000">
                <a:solidFill>
                  <a:srgbClr val="052264"/>
                </a:solidFill>
                <a:latin typeface="+mn-lt"/>
                <a:cs typeface="Arial" pitchFamily="34" charset="0"/>
              </a:defRPr>
            </a:lvl3pPr>
            <a:lvl4pPr>
              <a:defRPr sz="1800">
                <a:solidFill>
                  <a:srgbClr val="052264"/>
                </a:solidFill>
                <a:latin typeface="+mn-lt"/>
                <a:cs typeface="Arial" pitchFamily="34" charset="0"/>
              </a:defRPr>
            </a:lvl4pPr>
            <a:lvl5pPr>
              <a:defRPr sz="1800">
                <a:solidFill>
                  <a:srgbClr val="052264"/>
                </a:solidFill>
                <a:latin typeface="+mn-lt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0" y="836712"/>
            <a:ext cx="5472608" cy="5112568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solidFill>
                  <a:srgbClr val="052264"/>
                </a:solidFill>
                <a:latin typeface="+mn-lt"/>
                <a:cs typeface="Arial" pitchFamily="34" charset="0"/>
              </a:defRPr>
            </a:lvl1pPr>
            <a:lvl2pPr>
              <a:defRPr sz="2400">
                <a:solidFill>
                  <a:srgbClr val="052264"/>
                </a:solidFill>
                <a:latin typeface="+mn-lt"/>
                <a:cs typeface="Arial" pitchFamily="34" charset="0"/>
              </a:defRPr>
            </a:lvl2pPr>
            <a:lvl3pPr>
              <a:defRPr sz="2000">
                <a:solidFill>
                  <a:srgbClr val="052264"/>
                </a:solidFill>
                <a:latin typeface="+mn-lt"/>
                <a:cs typeface="Arial" pitchFamily="34" charset="0"/>
              </a:defRPr>
            </a:lvl3pPr>
            <a:lvl4pPr>
              <a:defRPr sz="1800">
                <a:solidFill>
                  <a:srgbClr val="052264"/>
                </a:solidFill>
                <a:latin typeface="+mn-lt"/>
                <a:cs typeface="Arial" pitchFamily="34" charset="0"/>
              </a:defRPr>
            </a:lvl4pPr>
            <a:lvl5pPr>
              <a:defRPr sz="1800">
                <a:solidFill>
                  <a:srgbClr val="052264"/>
                </a:solidFill>
                <a:latin typeface="+mn-lt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Slide Number Placeholder 11">
            <a:extLst>
              <a:ext uri="{FF2B5EF4-FFF2-40B4-BE49-F238E27FC236}">
                <a16:creationId xmlns:a16="http://schemas.microsoft.com/office/drawing/2014/main" id="{66A5E079-6AC0-40A1-8605-9BA0C042337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F8D0941-F1C8-4B2B-A6F8-8445C3D47DC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81526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7381" y="188640"/>
            <a:ext cx="11041227" cy="50405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7383" y="836715"/>
            <a:ext cx="5386917" cy="59774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>
                <a:solidFill>
                  <a:srgbClr val="052264"/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383" y="1412779"/>
            <a:ext cx="5386917" cy="4536503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solidFill>
                  <a:srgbClr val="052264"/>
                </a:solidFill>
                <a:latin typeface="+mn-lt"/>
                <a:cs typeface="Arial" pitchFamily="34" charset="0"/>
              </a:defRPr>
            </a:lvl1pPr>
            <a:lvl2pPr>
              <a:defRPr sz="2000">
                <a:solidFill>
                  <a:srgbClr val="052264"/>
                </a:solidFill>
                <a:latin typeface="+mn-lt"/>
                <a:cs typeface="Arial" pitchFamily="34" charset="0"/>
              </a:defRPr>
            </a:lvl2pPr>
            <a:lvl3pPr>
              <a:defRPr sz="1800">
                <a:solidFill>
                  <a:srgbClr val="052264"/>
                </a:solidFill>
                <a:latin typeface="+mn-lt"/>
                <a:cs typeface="Arial" pitchFamily="34" charset="0"/>
              </a:defRPr>
            </a:lvl3pPr>
            <a:lvl4pPr>
              <a:defRPr sz="1600">
                <a:solidFill>
                  <a:srgbClr val="052264"/>
                </a:solidFill>
                <a:latin typeface="+mn-lt"/>
                <a:cs typeface="Arial" pitchFamily="34" charset="0"/>
              </a:defRPr>
            </a:lvl4pPr>
            <a:lvl5pPr>
              <a:defRPr sz="1600">
                <a:solidFill>
                  <a:srgbClr val="052264"/>
                </a:solidFill>
                <a:latin typeface="+mn-lt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0" y="858391"/>
            <a:ext cx="5472608" cy="56775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>
                <a:solidFill>
                  <a:srgbClr val="052264"/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6000" y="1412779"/>
            <a:ext cx="5472608" cy="4536503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solidFill>
                  <a:srgbClr val="052264"/>
                </a:solidFill>
                <a:latin typeface="+mn-lt"/>
                <a:cs typeface="Arial" pitchFamily="34" charset="0"/>
              </a:defRPr>
            </a:lvl1pPr>
            <a:lvl2pPr>
              <a:defRPr sz="2000">
                <a:solidFill>
                  <a:srgbClr val="052264"/>
                </a:solidFill>
                <a:latin typeface="+mn-lt"/>
                <a:cs typeface="Arial" pitchFamily="34" charset="0"/>
              </a:defRPr>
            </a:lvl2pPr>
            <a:lvl3pPr>
              <a:defRPr sz="1800">
                <a:solidFill>
                  <a:srgbClr val="052264"/>
                </a:solidFill>
                <a:latin typeface="+mn-lt"/>
                <a:cs typeface="Arial" pitchFamily="34" charset="0"/>
              </a:defRPr>
            </a:lvl3pPr>
            <a:lvl4pPr>
              <a:defRPr sz="1600">
                <a:solidFill>
                  <a:srgbClr val="052264"/>
                </a:solidFill>
                <a:latin typeface="+mn-lt"/>
                <a:cs typeface="Arial" pitchFamily="34" charset="0"/>
              </a:defRPr>
            </a:lvl4pPr>
            <a:lvl5pPr>
              <a:defRPr sz="1600">
                <a:solidFill>
                  <a:srgbClr val="052264"/>
                </a:solidFill>
                <a:latin typeface="+mn-lt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Slide Number Placeholder 11">
            <a:extLst>
              <a:ext uri="{FF2B5EF4-FFF2-40B4-BE49-F238E27FC236}">
                <a16:creationId xmlns:a16="http://schemas.microsoft.com/office/drawing/2014/main" id="{DF6F29F7-75A2-4CAF-8031-80B639ADB29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DCB5212-6B3A-4203-9CF8-69BD487CEC2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77935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7381" y="188640"/>
            <a:ext cx="10972800" cy="5040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lide Number Placeholder 11">
            <a:extLst>
              <a:ext uri="{FF2B5EF4-FFF2-40B4-BE49-F238E27FC236}">
                <a16:creationId xmlns:a16="http://schemas.microsoft.com/office/drawing/2014/main" id="{ED6A925C-D114-403F-9209-8AAE5F519E5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58CB468-BF4B-49BA-9BDC-D0CB1D526B9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77354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1">
            <a:extLst>
              <a:ext uri="{FF2B5EF4-FFF2-40B4-BE49-F238E27FC236}">
                <a16:creationId xmlns:a16="http://schemas.microsoft.com/office/drawing/2014/main" id="{9E2A6199-53CF-4FDC-B3A5-248FE8E3E7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FD4FFB0-760F-499A-BC58-132E9F7C9DD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3136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1852" y="836715"/>
            <a:ext cx="6815667" cy="5112567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solidFill>
                  <a:srgbClr val="052264"/>
                </a:solidFill>
                <a:latin typeface="+mn-lt"/>
                <a:cs typeface="Arial" pitchFamily="34" charset="0"/>
              </a:defRPr>
            </a:lvl1pPr>
            <a:lvl2pPr>
              <a:defRPr sz="2400">
                <a:solidFill>
                  <a:srgbClr val="052264"/>
                </a:solidFill>
                <a:latin typeface="+mn-lt"/>
                <a:cs typeface="Arial" pitchFamily="34" charset="0"/>
              </a:defRPr>
            </a:lvl2pPr>
            <a:lvl3pPr>
              <a:defRPr sz="2400">
                <a:solidFill>
                  <a:srgbClr val="052264"/>
                </a:solidFill>
                <a:latin typeface="+mn-lt"/>
                <a:cs typeface="Arial" pitchFamily="34" charset="0"/>
              </a:defRPr>
            </a:lvl3pPr>
            <a:lvl4pPr>
              <a:defRPr sz="2000">
                <a:solidFill>
                  <a:srgbClr val="052264"/>
                </a:solidFill>
                <a:latin typeface="+mn-lt"/>
                <a:cs typeface="Arial" pitchFamily="34" charset="0"/>
              </a:defRPr>
            </a:lvl4pPr>
            <a:lvl5pPr>
              <a:defRPr sz="2000">
                <a:solidFill>
                  <a:srgbClr val="052264"/>
                </a:solidFill>
                <a:latin typeface="+mn-lt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7383" y="836712"/>
            <a:ext cx="4011084" cy="511256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rgbClr val="052264"/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27381" y="188640"/>
            <a:ext cx="10972800" cy="5040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" name="Slide Number Placeholder 11">
            <a:extLst>
              <a:ext uri="{FF2B5EF4-FFF2-40B4-BE49-F238E27FC236}">
                <a16:creationId xmlns:a16="http://schemas.microsoft.com/office/drawing/2014/main" id="{781FE469-A1C8-450E-85B7-BB8ABE98584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DEF849D-254D-446D-8A8F-99BEF14FD20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00452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53F6BFBB-FB0A-4A91-8A9C-6C15A343318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527050" y="188913"/>
            <a:ext cx="11041063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508DD4F0-0411-447D-BFCA-18A7B7265191}"/>
              </a:ext>
            </a:extLst>
          </p:cNvPr>
          <p:cNvSpPr>
            <a:spLocks noGrp="1"/>
          </p:cNvSpPr>
          <p:nvPr/>
        </p:nvSpPr>
        <p:spPr bwMode="auto">
          <a:xfrm>
            <a:off x="527050" y="1268413"/>
            <a:ext cx="11041063" cy="432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GB" altLang="en-US" sz="4000" b="1">
              <a:solidFill>
                <a:srgbClr val="052264"/>
              </a:solidFill>
            </a:endParaRP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9ED315B7-2AB1-4D0A-AC7B-4D9FD72808DA}"/>
              </a:ext>
            </a:extLst>
          </p:cNvPr>
          <p:cNvSpPr>
            <a:spLocks noGrp="1"/>
          </p:cNvSpPr>
          <p:nvPr/>
        </p:nvSpPr>
        <p:spPr bwMode="auto">
          <a:xfrm>
            <a:off x="527050" y="1268413"/>
            <a:ext cx="11041063" cy="432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GB" altLang="en-US" sz="4000" b="1">
              <a:solidFill>
                <a:srgbClr val="052264"/>
              </a:solidFill>
            </a:endParaRPr>
          </a:p>
        </p:txBody>
      </p:sp>
      <p:sp>
        <p:nvSpPr>
          <p:cNvPr id="1029" name="Text Placeholder 5">
            <a:extLst>
              <a:ext uri="{FF2B5EF4-FFF2-40B4-BE49-F238E27FC236}">
                <a16:creationId xmlns:a16="http://schemas.microsoft.com/office/drawing/2014/main" id="{E1F8C3DC-D1CE-49C6-834E-E2FC4008F54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527050" y="836613"/>
            <a:ext cx="11068050" cy="5113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6F026F6-A548-4939-BEB0-167EEC4DB406}"/>
              </a:ext>
            </a:extLst>
          </p:cNvPr>
          <p:cNvCxnSpPr/>
          <p:nvPr/>
        </p:nvCxnSpPr>
        <p:spPr>
          <a:xfrm>
            <a:off x="239713" y="765175"/>
            <a:ext cx="11617325" cy="0"/>
          </a:xfrm>
          <a:prstGeom prst="line">
            <a:avLst/>
          </a:prstGeom>
          <a:ln w="19050">
            <a:solidFill>
              <a:srgbClr val="0522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DBC75F6-C238-423B-A977-DD5D93205E91}"/>
              </a:ext>
            </a:extLst>
          </p:cNvPr>
          <p:cNvCxnSpPr/>
          <p:nvPr/>
        </p:nvCxnSpPr>
        <p:spPr>
          <a:xfrm>
            <a:off x="239713" y="6092825"/>
            <a:ext cx="11617325" cy="0"/>
          </a:xfrm>
          <a:prstGeom prst="line">
            <a:avLst/>
          </a:prstGeom>
          <a:ln w="22225">
            <a:solidFill>
              <a:srgbClr val="0522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95519130-5CAC-4992-B964-93F93B0FCF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72563" y="6118225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solidFill>
                  <a:srgbClr val="052264"/>
                </a:solidFill>
                <a:latin typeface="Calibri" panose="020F0502020204030204" pitchFamily="34" charset="0"/>
              </a:defRPr>
            </a:lvl1pPr>
          </a:lstStyle>
          <a:p>
            <a:fld id="{CF2225EA-9116-438B-A4B9-FB7A5E5FCA6B}" type="slidenum">
              <a:rPr lang="en-GB" altLang="en-US"/>
              <a:pPr/>
              <a:t>‹#›</a:t>
            </a:fld>
            <a:endParaRPr lang="en-GB" altLang="en-US"/>
          </a:p>
        </p:txBody>
      </p:sp>
      <p:pic>
        <p:nvPicPr>
          <p:cNvPr id="1033" name="Picture 10" descr="C:\Users\joconnor\Desktop\Values logo\Untitled-5.2.jpg">
            <a:extLst>
              <a:ext uri="{FF2B5EF4-FFF2-40B4-BE49-F238E27FC236}">
                <a16:creationId xmlns:a16="http://schemas.microsoft.com/office/drawing/2014/main" id="{D61C1608-A138-4E5C-A30B-47BE88645B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457"/>
          <a:stretch>
            <a:fillRect/>
          </a:stretch>
        </p:blipFill>
        <p:spPr bwMode="auto">
          <a:xfrm>
            <a:off x="47625" y="6165850"/>
            <a:ext cx="9144000" cy="69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rgbClr val="052264"/>
          </a:solidFill>
          <a:latin typeface="+mn-lt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52264"/>
          </a:solidFill>
          <a:latin typeface="Calibri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52264"/>
          </a:solidFill>
          <a:latin typeface="Calibri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52264"/>
          </a:solidFill>
          <a:latin typeface="Calibri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52264"/>
          </a:solidFill>
          <a:latin typeface="Calibri" pitchFamily="34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 kern="1200">
          <a:solidFill>
            <a:srgbClr val="052264"/>
          </a:solidFill>
          <a:latin typeface="+mn-lt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rgbClr val="052264"/>
          </a:solidFill>
          <a:latin typeface="+mn-lt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rgbClr val="052264"/>
          </a:solidFill>
          <a:latin typeface="+mn-lt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rgbClr val="052264"/>
          </a:solidFill>
          <a:latin typeface="+mn-lt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rgbClr val="052264"/>
          </a:solidFill>
          <a:latin typeface="+mn-lt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04B350-DDAA-4884-8DF3-EB05980B96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843" y="100340"/>
            <a:ext cx="11664951" cy="981075"/>
          </a:xfrm>
        </p:spPr>
        <p:txBody>
          <a:bodyPr/>
          <a:lstStyle/>
          <a:p>
            <a:r>
              <a:rPr lang="fr-FR" dirty="0"/>
              <a:t>YR 7 Spanish: Term 2 Knowledge Organiser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62C147-9695-4735-B22A-CD4633BAC8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843" y="1368174"/>
            <a:ext cx="11618384" cy="629095"/>
          </a:xfrm>
        </p:spPr>
        <p:txBody>
          <a:bodyPr/>
          <a:lstStyle/>
          <a:p>
            <a:r>
              <a:rPr lang="en-GB" sz="2800" b="1" dirty="0"/>
              <a:t>¿</a:t>
            </a:r>
            <a:r>
              <a:rPr lang="fr-FR" sz="2800" b="1" dirty="0"/>
              <a:t>Cómo eres? </a:t>
            </a:r>
            <a:r>
              <a:rPr lang="fr-FR" sz="2800" dirty="0"/>
              <a:t>– What are you like?</a:t>
            </a:r>
          </a:p>
          <a:p>
            <a:r>
              <a:rPr lang="en-GB" sz="2800" b="1" dirty="0"/>
              <a:t>¿</a:t>
            </a:r>
            <a:r>
              <a:rPr lang="fr-FR" sz="2800" b="1" dirty="0"/>
              <a:t>Cómo son tu familia? </a:t>
            </a:r>
            <a:r>
              <a:rPr lang="fr-FR" sz="2800" dirty="0"/>
              <a:t>– What are your family like?</a:t>
            </a:r>
          </a:p>
          <a:p>
            <a:r>
              <a:rPr lang="fr-FR" dirty="0"/>
              <a:t> </a:t>
            </a:r>
          </a:p>
        </p:txBody>
      </p:sp>
      <p:pic>
        <p:nvPicPr>
          <p:cNvPr id="1026" name="Picture 2" descr="Flag of Spain - Wikipedia">
            <a:extLst>
              <a:ext uri="{FF2B5EF4-FFF2-40B4-BE49-F238E27FC236}">
                <a16:creationId xmlns:a16="http://schemas.microsoft.com/office/drawing/2014/main" id="{22A92100-E045-4C79-BD30-18644CA04B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433" y="4190402"/>
            <a:ext cx="3316722" cy="2209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7">
            <a:extLst>
              <a:ext uri="{FF2B5EF4-FFF2-40B4-BE49-F238E27FC236}">
                <a16:creationId xmlns:a16="http://schemas.microsoft.com/office/drawing/2014/main" id="{3BD81B90-7390-498F-9E29-48866C91DC71}"/>
              </a:ext>
            </a:extLst>
          </p:cNvPr>
          <p:cNvSpPr txBox="1"/>
          <p:nvPr/>
        </p:nvSpPr>
        <p:spPr>
          <a:xfrm>
            <a:off x="5830529" y="5831733"/>
            <a:ext cx="3316722" cy="36258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b="1" kern="1200" dirty="0">
                <a:solidFill>
                  <a:srgbClr val="161E6B"/>
                </a:solidFill>
                <a:effectLst/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NOA </a:t>
            </a:r>
            <a:r>
              <a:rPr lang="en-GB" b="1" dirty="0">
                <a:solidFill>
                  <a:srgbClr val="75BAE1"/>
                </a:solidFill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MFL</a:t>
            </a:r>
            <a:r>
              <a:rPr lang="en-GB" b="1" kern="1200" dirty="0">
                <a:solidFill>
                  <a:srgbClr val="75BAE1"/>
                </a:solidFill>
                <a:effectLst/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Department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1993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5BF3EE-4987-4E8B-A8E1-534259848FA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9D24A-E341-4533-896F-2C6B12BF37F2}" type="slidenum">
              <a:rPr lang="en-GB" altLang="en-US" smtClean="0"/>
              <a:pPr/>
              <a:t>2</a:t>
            </a:fld>
            <a:endParaRPr lang="en-GB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9C1D78-9027-4D0D-9497-28039AF8A42E}"/>
              </a:ext>
            </a:extLst>
          </p:cNvPr>
          <p:cNvSpPr/>
          <p:nvPr/>
        </p:nvSpPr>
        <p:spPr>
          <a:xfrm>
            <a:off x="251791" y="556591"/>
            <a:ext cx="11728174" cy="6228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7AD23C7-DBEF-4712-B6DC-B3D4A0C33A1E}"/>
              </a:ext>
            </a:extLst>
          </p:cNvPr>
          <p:cNvSpPr/>
          <p:nvPr/>
        </p:nvSpPr>
        <p:spPr>
          <a:xfrm>
            <a:off x="0" y="5717690"/>
            <a:ext cx="12191999" cy="11403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8D1E1BD-4A10-471C-B20D-13507F3C4E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2717157"/>
              </p:ext>
            </p:extLst>
          </p:nvPr>
        </p:nvGraphicFramePr>
        <p:xfrm>
          <a:off x="-1" y="0"/>
          <a:ext cx="12191998" cy="685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75792">
                  <a:extLst>
                    <a:ext uri="{9D8B030D-6E8A-4147-A177-3AD203B41FA5}">
                      <a16:colId xmlns:a16="http://schemas.microsoft.com/office/drawing/2014/main" val="2259747113"/>
                    </a:ext>
                  </a:extLst>
                </a:gridCol>
                <a:gridCol w="995119">
                  <a:extLst>
                    <a:ext uri="{9D8B030D-6E8A-4147-A177-3AD203B41FA5}">
                      <a16:colId xmlns:a16="http://schemas.microsoft.com/office/drawing/2014/main" val="654563543"/>
                    </a:ext>
                  </a:extLst>
                </a:gridCol>
                <a:gridCol w="1801090">
                  <a:extLst>
                    <a:ext uri="{9D8B030D-6E8A-4147-A177-3AD203B41FA5}">
                      <a16:colId xmlns:a16="http://schemas.microsoft.com/office/drawing/2014/main" val="1157267420"/>
                    </a:ext>
                  </a:extLst>
                </a:gridCol>
                <a:gridCol w="1057767">
                  <a:extLst>
                    <a:ext uri="{9D8B030D-6E8A-4147-A177-3AD203B41FA5}">
                      <a16:colId xmlns:a16="http://schemas.microsoft.com/office/drawing/2014/main" val="93042098"/>
                    </a:ext>
                  </a:extLst>
                </a:gridCol>
                <a:gridCol w="1990229">
                  <a:extLst>
                    <a:ext uri="{9D8B030D-6E8A-4147-A177-3AD203B41FA5}">
                      <a16:colId xmlns:a16="http://schemas.microsoft.com/office/drawing/2014/main" val="1104040759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148692437"/>
                    </a:ext>
                  </a:extLst>
                </a:gridCol>
                <a:gridCol w="1260762">
                  <a:extLst>
                    <a:ext uri="{9D8B030D-6E8A-4147-A177-3AD203B41FA5}">
                      <a16:colId xmlns:a16="http://schemas.microsoft.com/office/drawing/2014/main" val="1935813589"/>
                    </a:ext>
                  </a:extLst>
                </a:gridCol>
                <a:gridCol w="1787239">
                  <a:extLst>
                    <a:ext uri="{9D8B030D-6E8A-4147-A177-3AD203B41FA5}">
                      <a16:colId xmlns:a16="http://schemas.microsoft.com/office/drawing/2014/main" val="2253189695"/>
                    </a:ext>
                  </a:extLst>
                </a:gridCol>
              </a:tblGrid>
              <a:tr h="203759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400" b="1" noProof="0" dirty="0"/>
                        <a:t>Tengo</a:t>
                      </a:r>
                      <a:r>
                        <a:rPr lang="es-ES_tradnl" sz="1400" noProof="0" dirty="0"/>
                        <a:t> – I have</a:t>
                      </a:r>
                      <a:endParaRPr lang="es-ES_tradnl" sz="1400" b="1" noProof="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400" b="1" noProof="0" dirty="0"/>
                        <a:t>Tiene</a:t>
                      </a:r>
                      <a:r>
                        <a:rPr lang="es-ES_tradnl" sz="1400" noProof="0" dirty="0"/>
                        <a:t> – she/he has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400" b="1" noProof="0" dirty="0"/>
                        <a:t>Tienen</a:t>
                      </a:r>
                      <a:r>
                        <a:rPr lang="es-ES_tradnl" sz="1400" noProof="0" dirty="0"/>
                        <a:t> – they have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400" b="1" noProof="0" dirty="0"/>
                        <a:t>los ojos</a:t>
                      </a:r>
                      <a:r>
                        <a:rPr lang="es-ES_tradnl" sz="1400" noProof="0" dirty="0"/>
                        <a:t> - eyes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400" b="1" noProof="0" dirty="0"/>
                        <a:t>verdes</a:t>
                      </a:r>
                      <a:r>
                        <a:rPr lang="es-ES_tradnl" sz="1400" noProof="0" dirty="0"/>
                        <a:t> - green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400" b="1" noProof="0" dirty="0"/>
                        <a:t>azules</a:t>
                      </a:r>
                      <a:r>
                        <a:rPr lang="es-ES_tradnl" sz="1400" noProof="0" dirty="0"/>
                        <a:t> - blue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400" b="1" noProof="0" dirty="0"/>
                        <a:t>negros</a:t>
                      </a:r>
                      <a:r>
                        <a:rPr lang="es-ES_tradnl" sz="1400" noProof="0" dirty="0"/>
                        <a:t> - black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400" b="1" noProof="0" dirty="0"/>
                        <a:t>marrones</a:t>
                      </a:r>
                      <a:r>
                        <a:rPr lang="es-ES_tradnl" sz="1400" noProof="0" dirty="0"/>
                        <a:t> – brown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400" b="1" noProof="0" dirty="0">
                          <a:solidFill>
                            <a:srgbClr val="7030A0"/>
                          </a:solidFill>
                        </a:rPr>
                        <a:t>pero</a:t>
                      </a:r>
                      <a:r>
                        <a:rPr lang="es-ES_tradnl" sz="1400" noProof="0" dirty="0"/>
                        <a:t> - but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400" b="1" noProof="0" dirty="0"/>
                        <a:t>me gustaría </a:t>
                      </a:r>
                      <a:r>
                        <a:rPr lang="es-ES_tradnl" sz="1400" noProof="0" dirty="0"/>
                        <a:t>– I would like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400" b="1" noProof="0" dirty="0"/>
                        <a:t>Le gustaría </a:t>
                      </a:r>
                      <a:r>
                        <a:rPr lang="es-ES_tradnl" sz="1400" noProof="0" dirty="0"/>
                        <a:t>– he/she would like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400" b="1" noProof="0" dirty="0"/>
                        <a:t>Les gustaría </a:t>
                      </a:r>
                      <a:r>
                        <a:rPr lang="es-ES_tradnl" sz="1400" noProof="0" dirty="0"/>
                        <a:t>– they would like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400" b="1" noProof="0" dirty="0"/>
                        <a:t>tener</a:t>
                      </a:r>
                      <a:r>
                        <a:rPr lang="es-ES_tradnl" sz="1400" noProof="0" dirty="0"/>
                        <a:t> – to have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400" b="1" noProof="0" dirty="0"/>
                        <a:t>los ojos</a:t>
                      </a:r>
                      <a:r>
                        <a:rPr lang="es-ES_tradnl" sz="1400" noProof="0" dirty="0"/>
                        <a:t> - eyes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400" b="1" noProof="0" dirty="0"/>
                        <a:t>verdes</a:t>
                      </a:r>
                      <a:r>
                        <a:rPr lang="es-ES_tradnl" sz="1400" noProof="0" dirty="0"/>
                        <a:t> - green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400" b="1" noProof="0" dirty="0"/>
                        <a:t>azules</a:t>
                      </a:r>
                      <a:r>
                        <a:rPr lang="es-ES_tradnl" sz="1400" noProof="0" dirty="0"/>
                        <a:t> - blue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400" b="1" noProof="0" dirty="0"/>
                        <a:t>negros</a:t>
                      </a:r>
                      <a:r>
                        <a:rPr lang="es-ES_tradnl" sz="1400" noProof="0" dirty="0"/>
                        <a:t> - black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400" b="1" noProof="0" dirty="0"/>
                        <a:t>marrones</a:t>
                      </a:r>
                      <a:r>
                        <a:rPr lang="es-ES_tradnl" sz="1400" noProof="0" dirty="0"/>
                        <a:t> – brown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1719442"/>
                  </a:ext>
                </a:extLst>
              </a:tr>
              <a:tr h="482040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400" b="1" noProof="0" dirty="0"/>
                        <a:t>Tengo</a:t>
                      </a:r>
                      <a:r>
                        <a:rPr lang="es-ES_tradnl" sz="1400" noProof="0" dirty="0"/>
                        <a:t> – I have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b="1" noProof="0" dirty="0"/>
                        <a:t>Tiene</a:t>
                      </a:r>
                      <a:r>
                        <a:rPr lang="es-ES_tradnl" sz="1400" noProof="0" dirty="0"/>
                        <a:t> – she/he has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b="1" noProof="0" dirty="0"/>
                        <a:t>Tienen</a:t>
                      </a:r>
                      <a:r>
                        <a:rPr lang="es-ES_tradnl" sz="1400" noProof="0" dirty="0"/>
                        <a:t> – they have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s-ES_tradnl" sz="1200" noProof="0" dirty="0"/>
                    </a:p>
                    <a:p>
                      <a:pPr>
                        <a:lnSpc>
                          <a:spcPct val="150000"/>
                        </a:lnSpc>
                      </a:pPr>
                      <a:endParaRPr lang="es-ES_tradnl" sz="1200" noProof="0" dirty="0"/>
                    </a:p>
                    <a:p>
                      <a:pPr>
                        <a:lnSpc>
                          <a:spcPct val="150000"/>
                        </a:lnSpc>
                      </a:pPr>
                      <a:endParaRPr lang="es-ES_tradnl" sz="1200" noProof="0" dirty="0"/>
                    </a:p>
                    <a:p>
                      <a:pPr>
                        <a:lnSpc>
                          <a:spcPct val="150000"/>
                        </a:lnSpc>
                      </a:pPr>
                      <a:endParaRPr lang="es-ES_tradnl" sz="1200" noProof="0" dirty="0"/>
                    </a:p>
                    <a:p>
                      <a:pPr>
                        <a:lnSpc>
                          <a:spcPct val="150000"/>
                        </a:lnSpc>
                      </a:pPr>
                      <a:endParaRPr lang="es-ES_tradnl" sz="1200" noProof="0" dirty="0"/>
                    </a:p>
                    <a:p>
                      <a:pPr>
                        <a:lnSpc>
                          <a:spcPct val="150000"/>
                        </a:lnSpc>
                      </a:pPr>
                      <a:endParaRPr lang="es-ES_tradnl" sz="1200" noProof="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400" b="1" noProof="0" dirty="0"/>
                        <a:t>Soy calvo/a </a:t>
                      </a:r>
                      <a:r>
                        <a:rPr lang="es-ES_tradnl" sz="1400" noProof="0" dirty="0"/>
                        <a:t>– I am bald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400" b="1" noProof="0" dirty="0"/>
                        <a:t>Es calvo/a – </a:t>
                      </a:r>
                      <a:r>
                        <a:rPr lang="es-ES_tradnl" sz="1400" noProof="0" dirty="0"/>
                        <a:t>he/she is bald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400" b="1" noProof="0" dirty="0"/>
                        <a:t>el pelo </a:t>
                      </a:r>
                      <a:r>
                        <a:rPr lang="es-ES_tradnl" sz="1400" noProof="0" dirty="0"/>
                        <a:t>- hair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400" b="1" noProof="0" dirty="0"/>
                        <a:t>rubio</a:t>
                      </a:r>
                      <a:r>
                        <a:rPr lang="es-ES_tradnl" sz="1400" noProof="0" dirty="0"/>
                        <a:t> - blonde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400" b="1" noProof="0" dirty="0"/>
                        <a:t>pelirrojo</a:t>
                      </a:r>
                      <a:r>
                        <a:rPr lang="es-ES_tradnl" sz="1400" noProof="0" dirty="0"/>
                        <a:t> - red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400" b="1" noProof="0" dirty="0"/>
                        <a:t>castaño</a:t>
                      </a:r>
                      <a:r>
                        <a:rPr lang="es-ES_tradnl" sz="1400" noProof="0" dirty="0"/>
                        <a:t> - brown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400" b="1" noProof="0" dirty="0"/>
                        <a:t>negro</a:t>
                      </a:r>
                      <a:r>
                        <a:rPr lang="es-ES_tradnl" sz="1400" noProof="0" dirty="0"/>
                        <a:t> - black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400" b="1" noProof="0" dirty="0"/>
                        <a:t>gris</a:t>
                      </a:r>
                      <a:r>
                        <a:rPr lang="es-ES_tradnl" sz="1400" noProof="0" dirty="0"/>
                        <a:t> - grey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400" b="1" noProof="0" dirty="0"/>
                        <a:t>blanco</a:t>
                      </a:r>
                      <a:r>
                        <a:rPr lang="es-ES_tradnl" sz="1400" noProof="0" dirty="0"/>
                        <a:t> – white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400" b="0" noProof="0" dirty="0">
                          <a:solidFill>
                            <a:srgbClr val="FF0000"/>
                          </a:solidFill>
                        </a:rPr>
                        <a:t>y</a:t>
                      </a:r>
                      <a:r>
                        <a:rPr lang="es-ES_tradnl" sz="1400" b="0" noProof="0" dirty="0"/>
                        <a:t> - and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400" b="1" noProof="0" dirty="0"/>
                        <a:t>corto</a:t>
                      </a:r>
                      <a:r>
                        <a:rPr lang="es-ES_tradnl" sz="1400" noProof="0" dirty="0"/>
                        <a:t> - short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400" b="1" noProof="0" dirty="0"/>
                        <a:t>largo</a:t>
                      </a:r>
                      <a:r>
                        <a:rPr lang="es-ES_tradnl" sz="1400" noProof="0" dirty="0"/>
                        <a:t> - long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400" b="1" noProof="0" dirty="0"/>
                        <a:t>rizado</a:t>
                      </a:r>
                      <a:r>
                        <a:rPr lang="es-ES_tradnl" sz="1400" noProof="0" dirty="0"/>
                        <a:t> - curly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400" b="1" noProof="0" dirty="0"/>
                        <a:t>ondulado</a:t>
                      </a:r>
                      <a:r>
                        <a:rPr lang="es-ES_tradnl" sz="1400" noProof="0" dirty="0"/>
                        <a:t> - </a:t>
                      </a:r>
                      <a:r>
                        <a:rPr lang="es-ES_tradnl" sz="1400" b="0" noProof="0" dirty="0"/>
                        <a:t>wavy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400" b="1" noProof="0" dirty="0"/>
                        <a:t>liso</a:t>
                      </a:r>
                      <a:r>
                        <a:rPr lang="es-ES_tradnl" sz="1400" noProof="0" dirty="0"/>
                        <a:t> – straight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400" b="1" noProof="0" dirty="0">
                          <a:solidFill>
                            <a:srgbClr val="7030A0"/>
                          </a:solidFill>
                        </a:rPr>
                        <a:t>pero</a:t>
                      </a:r>
                      <a:r>
                        <a:rPr lang="es-ES_tradnl" sz="1400" noProof="0" dirty="0"/>
                        <a:t> - but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400" b="1" noProof="0" dirty="0"/>
                        <a:t>me gustaría </a:t>
                      </a:r>
                      <a:r>
                        <a:rPr lang="es-ES_tradnl" sz="1400" noProof="0" dirty="0"/>
                        <a:t>– I would like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400" b="1" noProof="0" dirty="0"/>
                        <a:t>Le gustaría </a:t>
                      </a:r>
                      <a:r>
                        <a:rPr lang="es-ES_tradnl" sz="1400" noProof="0" dirty="0"/>
                        <a:t>– he/she would like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400" b="1" noProof="0" dirty="0"/>
                        <a:t>Les gustaría </a:t>
                      </a:r>
                      <a:r>
                        <a:rPr lang="es-ES_tradnl" sz="1400" noProof="0" dirty="0"/>
                        <a:t>– they would like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s-ES_tradnl" sz="1400" noProof="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400" b="1" noProof="0" dirty="0"/>
                        <a:t>tener</a:t>
                      </a:r>
                      <a:r>
                        <a:rPr lang="es-ES_tradnl" sz="1400" noProof="0" dirty="0"/>
                        <a:t> – to have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400" b="1" noProof="0" dirty="0"/>
                        <a:t>el pelo </a:t>
                      </a:r>
                      <a:r>
                        <a:rPr lang="es-ES_tradnl" sz="1400" noProof="0" dirty="0"/>
                        <a:t>- hair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400" b="1" noProof="0" dirty="0"/>
                        <a:t>rubio</a:t>
                      </a:r>
                      <a:r>
                        <a:rPr lang="es-ES_tradnl" sz="1400" noProof="0" dirty="0"/>
                        <a:t> - blonde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400" b="1" noProof="0" dirty="0"/>
                        <a:t>pelirrojo</a:t>
                      </a:r>
                      <a:r>
                        <a:rPr lang="es-ES_tradnl" sz="1400" noProof="0" dirty="0"/>
                        <a:t> - red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400" b="1" noProof="0" dirty="0"/>
                        <a:t>castaño</a:t>
                      </a:r>
                      <a:r>
                        <a:rPr lang="es-ES_tradnl" sz="1400" noProof="0" dirty="0"/>
                        <a:t> - brown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400" b="1" noProof="0" dirty="0"/>
                        <a:t>negro</a:t>
                      </a:r>
                      <a:r>
                        <a:rPr lang="es-ES_tradnl" sz="1400" noProof="0" dirty="0"/>
                        <a:t> - black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400" b="1" noProof="0" dirty="0"/>
                        <a:t>gris</a:t>
                      </a:r>
                      <a:r>
                        <a:rPr lang="es-ES_tradnl" sz="1400" noProof="0" dirty="0"/>
                        <a:t> - grey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400" b="1" noProof="0" dirty="0"/>
                        <a:t>blanco</a:t>
                      </a:r>
                      <a:r>
                        <a:rPr lang="es-ES_tradnl" sz="1400" noProof="0" dirty="0"/>
                        <a:t> – white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s-ES_tradnl" sz="1400" noProof="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400" b="1" noProof="0" dirty="0">
                          <a:solidFill>
                            <a:srgbClr val="FF0000"/>
                          </a:solidFill>
                        </a:rPr>
                        <a:t>y</a:t>
                      </a:r>
                      <a:r>
                        <a:rPr lang="es-ES_tradnl" sz="1400" noProof="0" dirty="0"/>
                        <a:t> - and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s-ES_tradnl" sz="1400" noProof="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400" b="1" noProof="0" dirty="0"/>
                        <a:t>corto</a:t>
                      </a:r>
                      <a:r>
                        <a:rPr lang="es-ES_tradnl" sz="1400" noProof="0" dirty="0"/>
                        <a:t> - short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400" b="1" noProof="0" dirty="0"/>
                        <a:t>largo</a:t>
                      </a:r>
                      <a:r>
                        <a:rPr lang="es-ES_tradnl" sz="1400" noProof="0" dirty="0"/>
                        <a:t> - long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400" b="1" noProof="0" dirty="0"/>
                        <a:t>rizado</a:t>
                      </a:r>
                      <a:r>
                        <a:rPr lang="es-ES_tradnl" sz="1400" noProof="0" dirty="0"/>
                        <a:t> - curly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400" b="1" noProof="0" dirty="0"/>
                        <a:t>ondulado</a:t>
                      </a:r>
                      <a:r>
                        <a:rPr lang="es-ES_tradnl" sz="1400" noProof="0" dirty="0"/>
                        <a:t> - </a:t>
                      </a:r>
                      <a:r>
                        <a:rPr lang="es-ES_tradnl" sz="1400" b="0" noProof="0" dirty="0"/>
                        <a:t>wavy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s-ES_tradnl" sz="1400" b="1" noProof="0" dirty="0"/>
                        <a:t>liso</a:t>
                      </a:r>
                      <a:r>
                        <a:rPr lang="es-ES_tradnl" sz="1400" noProof="0" dirty="0"/>
                        <a:t> – straight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33273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6105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7856216-14E4-D647-A454-07B73AC2C0C9}"/>
              </a:ext>
            </a:extLst>
          </p:cNvPr>
          <p:cNvSpPr txBox="1"/>
          <p:nvPr/>
        </p:nvSpPr>
        <p:spPr>
          <a:xfrm>
            <a:off x="6790166" y="5331676"/>
            <a:ext cx="18473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35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9FB4D52-432C-44DA-A96F-5F46355DD54D}"/>
              </a:ext>
            </a:extLst>
          </p:cNvPr>
          <p:cNvSpPr/>
          <p:nvPr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19FB348-DAFD-CE40-99E8-217645E2C6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0861708"/>
              </p:ext>
            </p:extLst>
          </p:nvPr>
        </p:nvGraphicFramePr>
        <p:xfrm>
          <a:off x="-1" y="-38043"/>
          <a:ext cx="12191997" cy="70086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28662">
                  <a:extLst>
                    <a:ext uri="{9D8B030D-6E8A-4147-A177-3AD203B41FA5}">
                      <a16:colId xmlns:a16="http://schemas.microsoft.com/office/drawing/2014/main" val="2695977185"/>
                    </a:ext>
                  </a:extLst>
                </a:gridCol>
                <a:gridCol w="2090220">
                  <a:extLst>
                    <a:ext uri="{9D8B030D-6E8A-4147-A177-3AD203B41FA5}">
                      <a16:colId xmlns:a16="http://schemas.microsoft.com/office/drawing/2014/main" val="3386023391"/>
                    </a:ext>
                  </a:extLst>
                </a:gridCol>
                <a:gridCol w="6073115">
                  <a:extLst>
                    <a:ext uri="{9D8B030D-6E8A-4147-A177-3AD203B41FA5}">
                      <a16:colId xmlns:a16="http://schemas.microsoft.com/office/drawing/2014/main" val="824940843"/>
                    </a:ext>
                  </a:extLst>
                </a:gridCol>
              </a:tblGrid>
              <a:tr h="1060566">
                <a:tc rowSpan="2">
                  <a:txBody>
                    <a:bodyPr/>
                    <a:lstStyle/>
                    <a:p>
                      <a:r>
                        <a:rPr lang="es-ES_tradnl" sz="1600" b="1" noProof="0" dirty="0">
                          <a:solidFill>
                            <a:srgbClr val="FF0066"/>
                          </a:solidFill>
                          <a:latin typeface="+mn-lt"/>
                        </a:rPr>
                        <a:t>Mi </a:t>
                      </a:r>
                      <a:r>
                        <a:rPr lang="es-ES_tradnl" sz="1600" b="1" i="1" u="none" noProof="0" dirty="0">
                          <a:solidFill>
                            <a:srgbClr val="FF0066"/>
                          </a:solidFill>
                          <a:latin typeface="+mn-lt"/>
                        </a:rPr>
                        <a:t>madre</a:t>
                      </a:r>
                      <a:r>
                        <a:rPr lang="es-ES_tradnl" sz="1600" b="1" noProof="0" dirty="0">
                          <a:solidFill>
                            <a:srgbClr val="FF0066"/>
                          </a:solidFill>
                          <a:latin typeface="+mn-lt"/>
                        </a:rPr>
                        <a:t> tiene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600" noProof="0" dirty="0">
                          <a:latin typeface="+mn-lt"/>
                        </a:rPr>
                        <a:t>(My mother has)</a:t>
                      </a:r>
                    </a:p>
                    <a:p>
                      <a:endParaRPr lang="es-ES_tradnl" sz="1600" noProof="0" dirty="0">
                        <a:latin typeface="+mn-lt"/>
                      </a:endParaRPr>
                    </a:p>
                    <a:p>
                      <a:r>
                        <a:rPr lang="es-ES_tradnl" sz="1600" b="1" noProof="0" dirty="0">
                          <a:solidFill>
                            <a:srgbClr val="002060"/>
                          </a:solidFill>
                          <a:latin typeface="+mn-lt"/>
                        </a:rPr>
                        <a:t>Mi </a:t>
                      </a:r>
                      <a:r>
                        <a:rPr lang="es-ES_tradnl" sz="1600" b="1" i="1" u="none" noProof="0" dirty="0">
                          <a:solidFill>
                            <a:srgbClr val="002060"/>
                          </a:solidFill>
                          <a:latin typeface="+mn-lt"/>
                        </a:rPr>
                        <a:t>padre</a:t>
                      </a:r>
                      <a:r>
                        <a:rPr lang="es-ES_tradnl" sz="1600" b="1" noProof="0" dirty="0">
                          <a:solidFill>
                            <a:srgbClr val="002060"/>
                          </a:solidFill>
                          <a:latin typeface="+mn-lt"/>
                        </a:rPr>
                        <a:t> tiene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600" noProof="0" dirty="0">
                          <a:latin typeface="+mn-lt"/>
                        </a:rPr>
                        <a:t>(My father has)</a:t>
                      </a:r>
                    </a:p>
                  </a:txBody>
                  <a:tcPr marL="68580" marR="68580" marT="34290" marB="3429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eaLnBrk="1" hangingPunct="1">
                        <a:spcBef>
                          <a:spcPts val="0"/>
                        </a:spcBef>
                        <a:buFontTx/>
                        <a:buNone/>
                      </a:pPr>
                      <a:r>
                        <a:rPr lang="es-ES_tradnl" altLang="en-US" sz="1600" b="1" noProof="0" dirty="0">
                          <a:latin typeface="+mn-lt"/>
                        </a:rPr>
                        <a:t>el pelo</a:t>
                      </a:r>
                    </a:p>
                    <a:p>
                      <a:pPr eaLnBrk="1" hangingPunct="1">
                        <a:spcBef>
                          <a:spcPts val="0"/>
                        </a:spcBef>
                        <a:buFontTx/>
                        <a:buNone/>
                      </a:pPr>
                      <a:r>
                        <a:rPr lang="es-ES_tradnl" altLang="en-US" sz="1600" noProof="0" dirty="0">
                          <a:latin typeface="+mn-lt"/>
                        </a:rPr>
                        <a:t>(hair)</a:t>
                      </a:r>
                    </a:p>
                  </a:txBody>
                  <a:tcPr marL="68580" marR="68580" marT="34290" marB="3429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600" b="1" noProof="0" dirty="0">
                          <a:latin typeface="+mn-lt"/>
                        </a:rPr>
                        <a:t>Blanco </a:t>
                      </a:r>
                      <a:r>
                        <a:rPr lang="es-ES_tradnl" sz="1600" b="0" noProof="0" dirty="0">
                          <a:latin typeface="+mn-lt"/>
                        </a:rPr>
                        <a:t>(white)</a:t>
                      </a:r>
                      <a:r>
                        <a:rPr lang="es-ES_tradnl" sz="1600" b="0" baseline="0" noProof="0" dirty="0">
                          <a:latin typeface="+mn-lt"/>
                        </a:rPr>
                        <a:t> </a:t>
                      </a:r>
                      <a:r>
                        <a:rPr lang="es-ES_tradnl" sz="1600" b="1" baseline="0" noProof="0" dirty="0">
                          <a:latin typeface="+mn-lt"/>
                        </a:rPr>
                        <a:t>/ castaño </a:t>
                      </a:r>
                      <a:r>
                        <a:rPr lang="es-ES_tradnl" sz="1600" b="0" baseline="0" noProof="0" dirty="0">
                          <a:latin typeface="+mn-lt"/>
                        </a:rPr>
                        <a:t>(brown) </a:t>
                      </a:r>
                      <a:r>
                        <a:rPr lang="es-ES_tradnl" sz="1600" b="1" baseline="0" noProof="0" dirty="0">
                          <a:latin typeface="+mn-lt"/>
                        </a:rPr>
                        <a:t>/ gris (</a:t>
                      </a:r>
                      <a:r>
                        <a:rPr lang="es-ES_tradnl" sz="1600" b="0" baseline="0" noProof="0" dirty="0">
                          <a:latin typeface="+mn-lt"/>
                        </a:rPr>
                        <a:t>grey)/ </a:t>
                      </a:r>
                      <a:r>
                        <a:rPr lang="es-ES_tradnl" sz="1600" b="1" baseline="0" noProof="0" dirty="0">
                          <a:latin typeface="+mn-lt"/>
                        </a:rPr>
                        <a:t>negro </a:t>
                      </a:r>
                      <a:r>
                        <a:rPr lang="es-ES_tradnl" sz="1600" b="0" baseline="0" noProof="0" dirty="0">
                          <a:latin typeface="+mn-lt"/>
                        </a:rPr>
                        <a:t>(</a:t>
                      </a:r>
                      <a:r>
                        <a:rPr lang="es-ES_tradnl" sz="1600" b="0" i="0" baseline="0" noProof="0" dirty="0">
                          <a:latin typeface="+mn-lt"/>
                        </a:rPr>
                        <a:t>black)/ </a:t>
                      </a:r>
                      <a:r>
                        <a:rPr lang="es-ES_tradnl" sz="1600" b="1" baseline="0" noProof="0" dirty="0">
                          <a:latin typeface="+mn-lt"/>
                        </a:rPr>
                        <a:t>rubio </a:t>
                      </a:r>
                      <a:r>
                        <a:rPr lang="es-ES_tradnl" sz="1600" b="0" baseline="0" noProof="0" dirty="0">
                          <a:latin typeface="+mn-lt"/>
                        </a:rPr>
                        <a:t>(blonde) </a:t>
                      </a:r>
                      <a:r>
                        <a:rPr lang="es-ES_tradnl" sz="1600" b="1" baseline="0" noProof="0" dirty="0">
                          <a:latin typeface="+mn-lt"/>
                        </a:rPr>
                        <a:t>/ moreno </a:t>
                      </a:r>
                      <a:r>
                        <a:rPr lang="es-ES_tradnl" sz="1600" b="0" baseline="0" noProof="0" dirty="0">
                          <a:latin typeface="+mn-lt"/>
                        </a:rPr>
                        <a:t>(dark brown) </a:t>
                      </a:r>
                      <a:r>
                        <a:rPr lang="es-ES_tradnl" sz="1600" b="1" baseline="0" noProof="0" dirty="0">
                          <a:latin typeface="+mn-lt"/>
                        </a:rPr>
                        <a:t>/ largo  </a:t>
                      </a:r>
                      <a:r>
                        <a:rPr lang="es-ES_tradnl" sz="1600" b="0" baseline="0" noProof="0" dirty="0">
                          <a:latin typeface="+mn-lt"/>
                        </a:rPr>
                        <a:t>(long)/ </a:t>
                      </a:r>
                      <a:r>
                        <a:rPr lang="es-ES_tradnl" sz="1600" b="1" baseline="0" noProof="0" dirty="0">
                          <a:latin typeface="+mn-lt"/>
                        </a:rPr>
                        <a:t>corto </a:t>
                      </a:r>
                      <a:r>
                        <a:rPr lang="es-ES_tradnl" sz="1600" b="0" baseline="0" noProof="0" dirty="0">
                          <a:latin typeface="+mn-lt"/>
                        </a:rPr>
                        <a:t>(short) </a:t>
                      </a:r>
                      <a:r>
                        <a:rPr lang="es-ES_tradnl" sz="1600" b="1" baseline="0" noProof="0" dirty="0">
                          <a:latin typeface="+mn-lt"/>
                        </a:rPr>
                        <a:t>/ liso </a:t>
                      </a:r>
                      <a:r>
                        <a:rPr lang="es-ES_tradnl" sz="1600" b="0" baseline="0" noProof="0" dirty="0">
                          <a:latin typeface="+mn-lt"/>
                        </a:rPr>
                        <a:t>(straight)/ </a:t>
                      </a:r>
                      <a:r>
                        <a:rPr lang="es-ES_tradnl" sz="1600" b="1" baseline="0" noProof="0" dirty="0">
                          <a:latin typeface="+mn-lt"/>
                        </a:rPr>
                        <a:t>rizado </a:t>
                      </a:r>
                      <a:r>
                        <a:rPr lang="es-ES_tradnl" sz="1600" b="0" baseline="0" noProof="0" dirty="0">
                          <a:latin typeface="+mn-lt"/>
                        </a:rPr>
                        <a:t>(curly)/ </a:t>
                      </a:r>
                      <a:r>
                        <a:rPr lang="es-ES_tradnl" sz="1600" b="1" baseline="0" noProof="0" dirty="0">
                          <a:latin typeface="+mn-lt"/>
                        </a:rPr>
                        <a:t>ondulado </a:t>
                      </a:r>
                      <a:r>
                        <a:rPr lang="es-ES_tradnl" sz="1600" b="0" baseline="0" noProof="0" dirty="0">
                          <a:latin typeface="+mn-lt"/>
                        </a:rPr>
                        <a:t>(wavy)</a:t>
                      </a:r>
                      <a:endParaRPr lang="en-US" sz="1600" b="0" dirty="0">
                        <a:latin typeface="+mn-lt"/>
                      </a:endParaRPr>
                    </a:p>
                  </a:txBody>
                  <a:tcPr marL="68580" marR="68580" marT="34290" marB="3429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8889215"/>
                  </a:ext>
                </a:extLst>
              </a:tr>
              <a:tr h="969661">
                <a:tc vMerge="1">
                  <a:txBody>
                    <a:bodyPr/>
                    <a:lstStyle/>
                    <a:p>
                      <a:endParaRPr lang="en-US" sz="12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1" hangingPunct="1">
                        <a:spcBef>
                          <a:spcPts val="0"/>
                        </a:spcBef>
                        <a:buFontTx/>
                        <a:buNone/>
                      </a:pPr>
                      <a:r>
                        <a:rPr lang="es-ES_tradnl" altLang="en-US" sz="1600" b="1" noProof="0" dirty="0">
                          <a:latin typeface="+mn-lt"/>
                        </a:rPr>
                        <a:t>los ojos</a:t>
                      </a:r>
                    </a:p>
                    <a:p>
                      <a:pPr eaLnBrk="1" hangingPunct="1">
                        <a:spcBef>
                          <a:spcPts val="0"/>
                        </a:spcBef>
                        <a:buFontTx/>
                        <a:buNone/>
                      </a:pPr>
                      <a:r>
                        <a:rPr lang="es-ES_tradnl" altLang="en-US" sz="1600" noProof="0" dirty="0">
                          <a:latin typeface="+mn-lt"/>
                        </a:rPr>
                        <a:t>(eyes)</a:t>
                      </a:r>
                    </a:p>
                  </a:txBody>
                  <a:tcPr marL="68580" marR="68580" marT="34290" marB="3429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600" b="1" noProof="0" dirty="0">
                          <a:latin typeface="+mn-lt"/>
                        </a:rPr>
                        <a:t>azules </a:t>
                      </a:r>
                      <a:r>
                        <a:rPr lang="es-ES_tradnl" sz="1600" b="0" noProof="0" dirty="0">
                          <a:latin typeface="+mn-lt"/>
                        </a:rPr>
                        <a:t>(blue)/ </a:t>
                      </a:r>
                      <a:r>
                        <a:rPr lang="es-ES_tradnl" sz="1600" b="1" noProof="0" dirty="0">
                          <a:latin typeface="+mn-lt"/>
                        </a:rPr>
                        <a:t>marrones </a:t>
                      </a:r>
                      <a:r>
                        <a:rPr lang="es-ES_tradnl" sz="1600" b="0" noProof="0" dirty="0">
                          <a:latin typeface="+mn-lt"/>
                        </a:rPr>
                        <a:t>(brown)</a:t>
                      </a:r>
                      <a:r>
                        <a:rPr lang="es-ES_tradnl" sz="1600" b="1" noProof="0" dirty="0">
                          <a:latin typeface="+mn-lt"/>
                        </a:rPr>
                        <a:t>/ grises </a:t>
                      </a:r>
                      <a:r>
                        <a:rPr lang="es-ES_tradnl" sz="1600" b="0" noProof="0" dirty="0">
                          <a:latin typeface="+mn-lt"/>
                        </a:rPr>
                        <a:t>(grey) </a:t>
                      </a:r>
                      <a:r>
                        <a:rPr lang="es-ES_tradnl" sz="1600" b="1" noProof="0" dirty="0">
                          <a:latin typeface="+mn-lt"/>
                        </a:rPr>
                        <a:t>/ verdes </a:t>
                      </a:r>
                      <a:r>
                        <a:rPr lang="es-ES_tradnl" sz="1600" b="0" noProof="0" dirty="0">
                          <a:latin typeface="+mn-lt"/>
                        </a:rPr>
                        <a:t>(green)</a:t>
                      </a:r>
                      <a:endParaRPr lang="es-ES_tradnl" altLang="en-US" sz="1600" b="0" noProof="0" dirty="0">
                        <a:latin typeface="+mn-lt"/>
                      </a:endParaRPr>
                    </a:p>
                  </a:txBody>
                  <a:tcPr marL="68580" marR="68580" marT="34290" marB="3429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4217376"/>
                  </a:ext>
                </a:extLst>
              </a:tr>
              <a:tr h="1116856">
                <a:tc rowSpan="2">
                  <a:txBody>
                    <a:bodyPr/>
                    <a:lstStyle/>
                    <a:p>
                      <a:r>
                        <a:rPr lang="es-ES_tradnl" sz="1600" b="1" u="none" noProof="0" dirty="0">
                          <a:solidFill>
                            <a:srgbClr val="FF0066"/>
                          </a:solidFill>
                          <a:latin typeface="+mn-lt"/>
                        </a:rPr>
                        <a:t>Mi madre/madrastra es </a:t>
                      </a:r>
                      <a:r>
                        <a:rPr lang="es-ES_tradnl" sz="1600" b="0" u="none" noProof="0" dirty="0">
                          <a:solidFill>
                            <a:srgbClr val="FF0066"/>
                          </a:solidFill>
                          <a:latin typeface="+mn-lt"/>
                        </a:rPr>
                        <a:t>(my mum/stepmum is)</a:t>
                      </a:r>
                    </a:p>
                    <a:p>
                      <a:r>
                        <a:rPr lang="es-ES_tradnl" sz="1600" b="1" u="none" noProof="0" dirty="0">
                          <a:solidFill>
                            <a:srgbClr val="FF0066"/>
                          </a:solidFill>
                          <a:latin typeface="+mn-lt"/>
                        </a:rPr>
                        <a:t>Mi hermana/hermanastra es </a:t>
                      </a:r>
                      <a:r>
                        <a:rPr lang="es-ES_tradnl" sz="1600" b="0" u="none" noProof="0" dirty="0">
                          <a:solidFill>
                            <a:srgbClr val="FF0066"/>
                          </a:solidFill>
                          <a:latin typeface="+mn-lt"/>
                        </a:rPr>
                        <a:t>(my sister/step sister is) </a:t>
                      </a:r>
                    </a:p>
                    <a:p>
                      <a:r>
                        <a:rPr lang="es-ES_tradnl" sz="1600" b="1" u="none" noProof="0" dirty="0">
                          <a:solidFill>
                            <a:srgbClr val="FF0066"/>
                          </a:solidFill>
                          <a:latin typeface="+mn-lt"/>
                        </a:rPr>
                        <a:t>Mi tía es </a:t>
                      </a:r>
                      <a:r>
                        <a:rPr lang="es-ES_tradnl" sz="1600" b="0" u="none" noProof="0" dirty="0">
                          <a:solidFill>
                            <a:srgbClr val="FF0066"/>
                          </a:solidFill>
                          <a:latin typeface="+mn-lt"/>
                        </a:rPr>
                        <a:t>(my aunty is)</a:t>
                      </a:r>
                    </a:p>
                    <a:p>
                      <a:r>
                        <a:rPr lang="es-ES_tradnl" sz="1600" b="1" u="none" noProof="0" dirty="0">
                          <a:solidFill>
                            <a:srgbClr val="FF0066"/>
                          </a:solidFill>
                          <a:latin typeface="+mn-lt"/>
                        </a:rPr>
                        <a:t>Mi prima es </a:t>
                      </a:r>
                      <a:r>
                        <a:rPr lang="es-ES_tradnl" sz="1600" b="0" u="none" noProof="0" dirty="0">
                          <a:solidFill>
                            <a:srgbClr val="FF0066"/>
                          </a:solidFill>
                          <a:latin typeface="+mn-lt"/>
                        </a:rPr>
                        <a:t>(my cousin is)</a:t>
                      </a:r>
                    </a:p>
                    <a:p>
                      <a:r>
                        <a:rPr lang="es-ES_tradnl" sz="1600" b="1" u="none" noProof="0" dirty="0">
                          <a:solidFill>
                            <a:srgbClr val="FF0066"/>
                          </a:solidFill>
                          <a:latin typeface="+mn-lt"/>
                        </a:rPr>
                        <a:t>Mi abuela es </a:t>
                      </a:r>
                      <a:r>
                        <a:rPr lang="es-ES_tradnl" sz="1600" b="0" u="none" noProof="0" dirty="0">
                          <a:solidFill>
                            <a:srgbClr val="FF0066"/>
                          </a:solidFill>
                          <a:latin typeface="+mn-lt"/>
                        </a:rPr>
                        <a:t>(my grandma is)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_tradnl" sz="1600" u="none" noProof="0" dirty="0"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600" b="1" u="none" noProof="0" dirty="0">
                          <a:latin typeface="+mn-lt"/>
                        </a:rPr>
                        <a:t>Soy </a:t>
                      </a:r>
                      <a:r>
                        <a:rPr lang="es-ES_tradnl" sz="1600" u="none" noProof="0" dirty="0">
                          <a:latin typeface="+mn-lt"/>
                        </a:rPr>
                        <a:t>(I am)</a:t>
                      </a:r>
                    </a:p>
                  </a:txBody>
                  <a:tcPr marL="68580" marR="68580" marT="34290" marB="3429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endParaRPr lang="es-ES_tradnl" sz="1600" b="1" noProof="0" dirty="0">
                        <a:latin typeface="+mn-lt"/>
                      </a:endParaRPr>
                    </a:p>
                    <a:p>
                      <a:endParaRPr lang="es-ES_tradnl" sz="1600" b="1" noProof="0" dirty="0">
                        <a:latin typeface="+mn-lt"/>
                      </a:endParaRPr>
                    </a:p>
                    <a:p>
                      <a:endParaRPr lang="es-ES_tradnl" sz="1600" b="1" noProof="0" dirty="0">
                        <a:latin typeface="+mn-lt"/>
                      </a:endParaRPr>
                    </a:p>
                    <a:p>
                      <a:endParaRPr lang="es-ES_tradnl" sz="1600" b="1" noProof="0" dirty="0">
                        <a:latin typeface="+mn-lt"/>
                      </a:endParaRPr>
                    </a:p>
                    <a:p>
                      <a:r>
                        <a:rPr lang="es-ES_tradnl" sz="1600" b="1" noProof="0" dirty="0">
                          <a:latin typeface="+mn-lt"/>
                        </a:rPr>
                        <a:t>muy</a:t>
                      </a:r>
                      <a:r>
                        <a:rPr lang="es-ES_tradnl" sz="1600" noProof="0" dirty="0">
                          <a:latin typeface="+mn-lt"/>
                        </a:rPr>
                        <a:t> (very)</a:t>
                      </a:r>
                    </a:p>
                    <a:p>
                      <a:endParaRPr lang="es-ES_tradnl" sz="1600" noProof="0" dirty="0">
                        <a:latin typeface="+mn-lt"/>
                      </a:endParaRPr>
                    </a:p>
                    <a:p>
                      <a:r>
                        <a:rPr lang="es-ES_tradnl" sz="1600" b="1" noProof="0" dirty="0">
                          <a:latin typeface="+mn-lt"/>
                        </a:rPr>
                        <a:t>un poco </a:t>
                      </a:r>
                      <a:r>
                        <a:rPr lang="es-ES_tradnl" sz="1600" noProof="0" dirty="0">
                          <a:latin typeface="+mn-lt"/>
                        </a:rPr>
                        <a:t>(a little)</a:t>
                      </a:r>
                    </a:p>
                    <a:p>
                      <a:endParaRPr lang="es-ES_tradnl" sz="1600" noProof="0" dirty="0">
                        <a:latin typeface="+mn-lt"/>
                      </a:endParaRPr>
                    </a:p>
                    <a:p>
                      <a:r>
                        <a:rPr lang="es-ES_tradnl" sz="1600" b="1" noProof="0" dirty="0">
                          <a:latin typeface="+mn-lt"/>
                        </a:rPr>
                        <a:t>bastante</a:t>
                      </a:r>
                      <a:r>
                        <a:rPr lang="es-ES_tradnl" sz="1600" noProof="0" dirty="0">
                          <a:latin typeface="+mn-lt"/>
                        </a:rPr>
                        <a:t> (quite)</a:t>
                      </a:r>
                    </a:p>
                    <a:p>
                      <a:endParaRPr lang="es-ES_tradnl" sz="1600" noProof="0" dirty="0">
                        <a:latin typeface="+mn-lt"/>
                      </a:endParaRPr>
                    </a:p>
                    <a:p>
                      <a:r>
                        <a:rPr lang="es-ES_tradnl" sz="1600" b="1" noProof="0" dirty="0">
                          <a:latin typeface="+mn-lt"/>
                        </a:rPr>
                        <a:t>demasiado</a:t>
                      </a:r>
                      <a:r>
                        <a:rPr lang="es-ES_tradnl" sz="1600" noProof="0" dirty="0">
                          <a:latin typeface="+mn-lt"/>
                        </a:rPr>
                        <a:t> (too)</a:t>
                      </a:r>
                    </a:p>
                  </a:txBody>
                  <a:tcPr marL="68580" marR="68580" marT="34290" marB="3429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600" b="1" noProof="0" dirty="0">
                          <a:solidFill>
                            <a:srgbClr val="FF0066"/>
                          </a:solidFill>
                          <a:latin typeface="+mn-lt"/>
                        </a:rPr>
                        <a:t>alta </a:t>
                      </a:r>
                      <a:r>
                        <a:rPr lang="es-ES_tradnl" sz="16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es-ES_tradnl" sz="16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tall</a:t>
                      </a:r>
                      <a:r>
                        <a:rPr lang="es-ES_tradnl" sz="16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) </a:t>
                      </a:r>
                      <a:r>
                        <a:rPr lang="es-ES_tradnl" sz="1600" b="1" noProof="0" dirty="0">
                          <a:solidFill>
                            <a:srgbClr val="FF0066"/>
                          </a:solidFill>
                          <a:latin typeface="+mn-lt"/>
                        </a:rPr>
                        <a:t>/ baja </a:t>
                      </a:r>
                      <a:r>
                        <a:rPr lang="es-ES_tradnl" sz="16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(short)</a:t>
                      </a:r>
                      <a:r>
                        <a:rPr lang="es-ES_tradnl" sz="1600" b="1" noProof="0" dirty="0">
                          <a:solidFill>
                            <a:srgbClr val="FF0066"/>
                          </a:solidFill>
                          <a:latin typeface="+mn-lt"/>
                        </a:rPr>
                        <a:t> / delgada </a:t>
                      </a:r>
                      <a:r>
                        <a:rPr lang="es-ES_tradnl" sz="16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(thin) </a:t>
                      </a:r>
                      <a:r>
                        <a:rPr lang="es-ES_tradnl" sz="1600" b="1" noProof="0" dirty="0">
                          <a:solidFill>
                            <a:srgbClr val="FF0066"/>
                          </a:solidFill>
                          <a:latin typeface="+mn-lt"/>
                        </a:rPr>
                        <a:t>/ gorda </a:t>
                      </a:r>
                      <a:r>
                        <a:rPr lang="es-ES_tradnl" sz="16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(fat) </a:t>
                      </a:r>
                      <a:r>
                        <a:rPr lang="es-ES_tradnl" sz="1600" b="1" noProof="0" dirty="0">
                          <a:solidFill>
                            <a:srgbClr val="FF0066"/>
                          </a:solidFill>
                          <a:latin typeface="+mn-lt"/>
                        </a:rPr>
                        <a:t>/ guapa </a:t>
                      </a:r>
                      <a:r>
                        <a:rPr lang="es-ES_tradnl" sz="16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(beautiful) </a:t>
                      </a:r>
                      <a:r>
                        <a:rPr lang="es-ES_tradnl" sz="1600" b="1" noProof="0" dirty="0">
                          <a:solidFill>
                            <a:srgbClr val="FF0066"/>
                          </a:solidFill>
                          <a:latin typeface="+mn-lt"/>
                        </a:rPr>
                        <a:t>/ fea </a:t>
                      </a:r>
                      <a:r>
                        <a:rPr lang="es-ES_tradnl" sz="16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(ugly) </a:t>
                      </a:r>
                      <a:r>
                        <a:rPr lang="es-ES_tradnl" sz="1600" b="1" noProof="0" dirty="0">
                          <a:solidFill>
                            <a:srgbClr val="FF0066"/>
                          </a:solidFill>
                          <a:latin typeface="+mn-lt"/>
                        </a:rPr>
                        <a:t>/ joven </a:t>
                      </a:r>
                      <a:r>
                        <a:rPr lang="es-ES_tradnl" sz="16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(young) </a:t>
                      </a:r>
                      <a:r>
                        <a:rPr lang="es-ES_tradnl" sz="1600" b="1" noProof="0" dirty="0">
                          <a:solidFill>
                            <a:srgbClr val="FF0066"/>
                          </a:solidFill>
                          <a:latin typeface="+mn-lt"/>
                        </a:rPr>
                        <a:t>/ anciana </a:t>
                      </a:r>
                      <a:r>
                        <a:rPr lang="es-ES_tradnl" sz="16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(old) </a:t>
                      </a:r>
                      <a:r>
                        <a:rPr lang="es-ES_tradnl" sz="1600" b="1" noProof="0" dirty="0">
                          <a:solidFill>
                            <a:srgbClr val="FF0066"/>
                          </a:solidFill>
                          <a:latin typeface="+mn-lt"/>
                        </a:rPr>
                        <a:t>/ pelirroja </a:t>
                      </a:r>
                      <a:r>
                        <a:rPr lang="es-ES_tradnl" sz="16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(a redhead/ginger) </a:t>
                      </a:r>
                    </a:p>
                  </a:txBody>
                  <a:tcPr marL="68580" marR="68580" marT="34290" marB="3429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7396695"/>
                  </a:ext>
                </a:extLst>
              </a:tr>
              <a:tr h="1428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600" b="1" noProof="0" dirty="0">
                          <a:solidFill>
                            <a:srgbClr val="FF0066"/>
                          </a:solidFill>
                          <a:latin typeface="+mn-lt"/>
                        </a:rPr>
                        <a:t>amable </a:t>
                      </a:r>
                      <a:r>
                        <a:rPr lang="es-ES_tradnl" sz="16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(friendly)/ </a:t>
                      </a:r>
                      <a:r>
                        <a:rPr lang="es-ES_tradnl" sz="1600" b="1" noProof="0" dirty="0">
                          <a:solidFill>
                            <a:srgbClr val="FF0066"/>
                          </a:solidFill>
                          <a:latin typeface="+mn-lt"/>
                        </a:rPr>
                        <a:t>paciente </a:t>
                      </a:r>
                      <a:r>
                        <a:rPr lang="es-ES_tradnl" sz="16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(patient)/ </a:t>
                      </a:r>
                      <a:r>
                        <a:rPr lang="es-ES_tradnl" sz="1600" b="1" noProof="0" dirty="0">
                          <a:solidFill>
                            <a:srgbClr val="FF0066"/>
                          </a:solidFill>
                          <a:latin typeface="+mn-lt"/>
                        </a:rPr>
                        <a:t>inteligente </a:t>
                      </a:r>
                      <a:r>
                        <a:rPr lang="es-ES_tradnl" sz="16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(Intelligent) </a:t>
                      </a:r>
                      <a:r>
                        <a:rPr lang="es-ES_tradnl" sz="1600" b="1" noProof="0" dirty="0">
                          <a:solidFill>
                            <a:srgbClr val="FF0066"/>
                          </a:solidFill>
                          <a:latin typeface="+mn-lt"/>
                        </a:rPr>
                        <a:t>/ simpática </a:t>
                      </a:r>
                      <a:r>
                        <a:rPr lang="es-ES_tradnl" sz="16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(nice)/ </a:t>
                      </a:r>
                      <a:r>
                        <a:rPr lang="es-ES_tradnl" sz="1600" b="1" noProof="0" dirty="0">
                          <a:solidFill>
                            <a:srgbClr val="FF0066"/>
                          </a:solidFill>
                          <a:latin typeface="+mn-lt"/>
                        </a:rPr>
                        <a:t>generosa </a:t>
                      </a:r>
                      <a:r>
                        <a:rPr lang="es-ES_tradnl" sz="16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(generous)/ </a:t>
                      </a:r>
                      <a:r>
                        <a:rPr lang="es-ES_tradnl" sz="1600" b="1" noProof="0" dirty="0">
                          <a:solidFill>
                            <a:srgbClr val="FF0066"/>
                          </a:solidFill>
                          <a:latin typeface="+mn-lt"/>
                        </a:rPr>
                        <a:t>divertida </a:t>
                      </a:r>
                      <a:r>
                        <a:rPr lang="es-ES_tradnl" sz="16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(funny)/ </a:t>
                      </a:r>
                      <a:r>
                        <a:rPr lang="es-ES_tradnl" sz="1600" b="1" noProof="0" dirty="0">
                          <a:solidFill>
                            <a:srgbClr val="FF0066"/>
                          </a:solidFill>
                          <a:latin typeface="+mn-lt"/>
                        </a:rPr>
                        <a:t>habladora </a:t>
                      </a:r>
                      <a:r>
                        <a:rPr lang="es-ES_tradnl" sz="16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(chatty)/ </a:t>
                      </a:r>
                      <a:r>
                        <a:rPr lang="es-ES_tradnl" sz="1600" b="1" noProof="0" dirty="0">
                          <a:solidFill>
                            <a:srgbClr val="FF0066"/>
                          </a:solidFill>
                          <a:latin typeface="+mn-lt"/>
                        </a:rPr>
                        <a:t>trabajadora </a:t>
                      </a:r>
                      <a:r>
                        <a:rPr lang="es-ES_tradnl" sz="16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(hardworking) </a:t>
                      </a:r>
                      <a:r>
                        <a:rPr lang="es-ES_tradnl" sz="1600" b="1" noProof="0" dirty="0">
                          <a:solidFill>
                            <a:srgbClr val="FF0066"/>
                          </a:solidFill>
                          <a:latin typeface="+mn-lt"/>
                        </a:rPr>
                        <a:t>/ tímida </a:t>
                      </a:r>
                      <a:r>
                        <a:rPr lang="es-ES_tradnl" sz="16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(shy)</a:t>
                      </a:r>
                    </a:p>
                  </a:txBody>
                  <a:tcPr marL="68580" marR="68580" marT="34290" marB="3429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3269110"/>
                  </a:ext>
                </a:extLst>
              </a:tr>
              <a:tr h="1060566">
                <a:tc rowSpan="2">
                  <a:txBody>
                    <a:bodyPr/>
                    <a:lstStyle/>
                    <a:p>
                      <a:r>
                        <a:rPr lang="es-ES_tradnl" sz="1600" b="1" noProof="0" dirty="0">
                          <a:solidFill>
                            <a:srgbClr val="002060"/>
                          </a:solidFill>
                          <a:latin typeface="+mn-lt"/>
                        </a:rPr>
                        <a:t>Mi </a:t>
                      </a:r>
                      <a:r>
                        <a:rPr lang="es-ES_tradnl" sz="1600" b="1" u="none" noProof="0" dirty="0">
                          <a:solidFill>
                            <a:srgbClr val="002060"/>
                          </a:solidFill>
                          <a:latin typeface="+mn-lt"/>
                        </a:rPr>
                        <a:t>padre/padrastro</a:t>
                      </a:r>
                      <a:r>
                        <a:rPr lang="es-ES_tradnl" sz="1600" b="1" noProof="0" dirty="0">
                          <a:solidFill>
                            <a:srgbClr val="002060"/>
                          </a:solidFill>
                          <a:latin typeface="+mn-lt"/>
                        </a:rPr>
                        <a:t> es </a:t>
                      </a:r>
                      <a:r>
                        <a:rPr lang="es-ES_tradnl" sz="1600" b="0" noProof="0" dirty="0">
                          <a:solidFill>
                            <a:srgbClr val="002060"/>
                          </a:solidFill>
                          <a:latin typeface="+mn-lt"/>
                        </a:rPr>
                        <a:t>(my dad/step dad is)</a:t>
                      </a:r>
                    </a:p>
                    <a:p>
                      <a:r>
                        <a:rPr lang="es-ES_tradnl" sz="1600" b="1" noProof="0" dirty="0">
                          <a:solidFill>
                            <a:srgbClr val="002060"/>
                          </a:solidFill>
                          <a:latin typeface="+mn-lt"/>
                        </a:rPr>
                        <a:t>Mi hermano/hermanastro es </a:t>
                      </a:r>
                      <a:r>
                        <a:rPr lang="es-ES_tradnl" sz="1600" b="0" noProof="0" dirty="0">
                          <a:solidFill>
                            <a:srgbClr val="002060"/>
                          </a:solidFill>
                          <a:latin typeface="+mn-lt"/>
                        </a:rPr>
                        <a:t>(my brother/step brother is)</a:t>
                      </a:r>
                    </a:p>
                    <a:p>
                      <a:r>
                        <a:rPr lang="es-ES_tradnl" sz="1600" b="1" noProof="0" dirty="0">
                          <a:solidFill>
                            <a:srgbClr val="002060"/>
                          </a:solidFill>
                          <a:latin typeface="+mn-lt"/>
                        </a:rPr>
                        <a:t>Mi tío es </a:t>
                      </a:r>
                      <a:r>
                        <a:rPr lang="es-ES_tradnl" sz="1600" b="0" noProof="0" dirty="0">
                          <a:solidFill>
                            <a:srgbClr val="002060"/>
                          </a:solidFill>
                          <a:latin typeface="+mn-lt"/>
                        </a:rPr>
                        <a:t>(my uncle is)</a:t>
                      </a:r>
                    </a:p>
                    <a:p>
                      <a:r>
                        <a:rPr lang="es-ES_tradnl" sz="1600" b="1" noProof="0" dirty="0">
                          <a:solidFill>
                            <a:srgbClr val="002060"/>
                          </a:solidFill>
                          <a:latin typeface="+mn-lt"/>
                        </a:rPr>
                        <a:t>Mi primo es </a:t>
                      </a:r>
                      <a:r>
                        <a:rPr lang="es-ES_tradnl" sz="1600" b="0" noProof="0" dirty="0">
                          <a:solidFill>
                            <a:srgbClr val="002060"/>
                          </a:solidFill>
                          <a:latin typeface="+mn-lt"/>
                        </a:rPr>
                        <a:t>(my cousin is)</a:t>
                      </a:r>
                    </a:p>
                    <a:p>
                      <a:r>
                        <a:rPr lang="es-ES_tradnl" sz="1600" b="1" noProof="0" dirty="0">
                          <a:solidFill>
                            <a:srgbClr val="002060"/>
                          </a:solidFill>
                          <a:latin typeface="+mn-lt"/>
                        </a:rPr>
                        <a:t>Mi abuelo es </a:t>
                      </a:r>
                      <a:r>
                        <a:rPr lang="es-ES_tradnl" sz="1600" b="0" noProof="0" dirty="0">
                          <a:solidFill>
                            <a:srgbClr val="002060"/>
                          </a:solidFill>
                          <a:latin typeface="+mn-lt"/>
                        </a:rPr>
                        <a:t>(my grandad is)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_tradnl" sz="1600" noProof="0" dirty="0"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600" b="1" noProof="0" dirty="0">
                          <a:latin typeface="+mn-lt"/>
                        </a:rPr>
                        <a:t>Soy </a:t>
                      </a:r>
                      <a:r>
                        <a:rPr lang="es-ES_tradnl" sz="1600" noProof="0" dirty="0">
                          <a:latin typeface="+mn-lt"/>
                        </a:rPr>
                        <a:t>(I am)</a:t>
                      </a:r>
                    </a:p>
                  </a:txBody>
                  <a:tcPr marL="68580" marR="68580" marT="34290" marB="3429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eaLnBrk="1" hangingPunct="1">
                        <a:spcBef>
                          <a:spcPts val="0"/>
                        </a:spcBef>
                        <a:buFontTx/>
                        <a:buNone/>
                      </a:pPr>
                      <a:endParaRPr lang="es-ES_tradnl" altLang="en-US" sz="12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600" b="1" noProof="0" dirty="0">
                          <a:solidFill>
                            <a:srgbClr val="002060"/>
                          </a:solidFill>
                          <a:latin typeface="+mn-lt"/>
                        </a:rPr>
                        <a:t>alto </a:t>
                      </a:r>
                      <a:r>
                        <a:rPr lang="es-ES_tradnl" sz="16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(</a:t>
                      </a:r>
                      <a:r>
                        <a:rPr lang="es-ES_tradnl" sz="16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tall</a:t>
                      </a:r>
                      <a:r>
                        <a:rPr lang="es-ES_tradnl" sz="1600" b="1" noProof="0" dirty="0">
                          <a:solidFill>
                            <a:schemeClr val="tx1"/>
                          </a:solidFill>
                          <a:latin typeface="+mn-lt"/>
                        </a:rPr>
                        <a:t>) </a:t>
                      </a:r>
                      <a:r>
                        <a:rPr lang="es-ES_tradnl" sz="1600" b="1" noProof="0" dirty="0">
                          <a:solidFill>
                            <a:srgbClr val="002060"/>
                          </a:solidFill>
                          <a:latin typeface="+mn-lt"/>
                        </a:rPr>
                        <a:t>/</a:t>
                      </a:r>
                      <a:r>
                        <a:rPr lang="es-ES_tradnl" sz="1600" b="1" noProof="0" dirty="0">
                          <a:solidFill>
                            <a:srgbClr val="FF0066"/>
                          </a:solidFill>
                          <a:latin typeface="+mn-lt"/>
                        </a:rPr>
                        <a:t> </a:t>
                      </a:r>
                      <a:r>
                        <a:rPr lang="es-ES_tradnl" sz="1600" b="1" noProof="0" dirty="0">
                          <a:solidFill>
                            <a:srgbClr val="002060"/>
                          </a:solidFill>
                          <a:latin typeface="+mn-lt"/>
                        </a:rPr>
                        <a:t>bajo</a:t>
                      </a:r>
                      <a:r>
                        <a:rPr lang="es-ES_tradnl" sz="1600" b="1" noProof="0" dirty="0">
                          <a:solidFill>
                            <a:srgbClr val="FF0066"/>
                          </a:solidFill>
                          <a:latin typeface="+mn-lt"/>
                        </a:rPr>
                        <a:t> </a:t>
                      </a:r>
                      <a:r>
                        <a:rPr lang="es-ES_tradnl" sz="16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(short</a:t>
                      </a:r>
                      <a:r>
                        <a:rPr lang="es-ES_tradnl" sz="1600" b="0" noProof="0" dirty="0">
                          <a:solidFill>
                            <a:srgbClr val="002060"/>
                          </a:solidFill>
                          <a:latin typeface="+mn-lt"/>
                        </a:rPr>
                        <a:t>)</a:t>
                      </a:r>
                      <a:r>
                        <a:rPr lang="es-ES_tradnl" sz="1600" b="1" noProof="0" dirty="0">
                          <a:solidFill>
                            <a:srgbClr val="002060"/>
                          </a:solidFill>
                          <a:latin typeface="+mn-lt"/>
                        </a:rPr>
                        <a:t> / delgado </a:t>
                      </a:r>
                      <a:r>
                        <a:rPr lang="es-ES_tradnl" sz="16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(thin) </a:t>
                      </a:r>
                      <a:r>
                        <a:rPr lang="es-ES_tradnl" sz="1600" b="1" noProof="0" dirty="0">
                          <a:solidFill>
                            <a:srgbClr val="002060"/>
                          </a:solidFill>
                          <a:latin typeface="+mn-lt"/>
                        </a:rPr>
                        <a:t>/ gordo </a:t>
                      </a:r>
                      <a:r>
                        <a:rPr lang="es-ES_tradnl" sz="16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(fat) </a:t>
                      </a:r>
                      <a:r>
                        <a:rPr lang="es-ES_tradnl" sz="1600" b="1" noProof="0" dirty="0">
                          <a:solidFill>
                            <a:srgbClr val="002060"/>
                          </a:solidFill>
                          <a:latin typeface="+mn-lt"/>
                        </a:rPr>
                        <a:t>/ guapo </a:t>
                      </a:r>
                      <a:r>
                        <a:rPr lang="es-ES_tradnl" sz="16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(beautiful) </a:t>
                      </a:r>
                      <a:r>
                        <a:rPr lang="es-ES_tradnl" sz="1600" b="1" noProof="0" dirty="0">
                          <a:solidFill>
                            <a:srgbClr val="002060"/>
                          </a:solidFill>
                          <a:latin typeface="+mn-lt"/>
                        </a:rPr>
                        <a:t>/ feo </a:t>
                      </a:r>
                      <a:r>
                        <a:rPr lang="es-ES_tradnl" sz="16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(ugly) </a:t>
                      </a:r>
                      <a:r>
                        <a:rPr lang="es-ES_tradnl" sz="1600" b="1" noProof="0" dirty="0">
                          <a:solidFill>
                            <a:srgbClr val="002060"/>
                          </a:solidFill>
                          <a:latin typeface="+mn-lt"/>
                        </a:rPr>
                        <a:t>/ joven </a:t>
                      </a:r>
                      <a:r>
                        <a:rPr lang="es-ES_tradnl" sz="16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(young) </a:t>
                      </a:r>
                      <a:r>
                        <a:rPr lang="es-ES_tradnl" sz="1600" b="1" noProof="0" dirty="0">
                          <a:solidFill>
                            <a:srgbClr val="002060"/>
                          </a:solidFill>
                          <a:latin typeface="+mn-lt"/>
                        </a:rPr>
                        <a:t>/ anciano </a:t>
                      </a:r>
                      <a:r>
                        <a:rPr lang="es-ES_tradnl" sz="16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(old) </a:t>
                      </a:r>
                      <a:r>
                        <a:rPr lang="es-ES_tradnl" sz="1600" b="1" noProof="0" dirty="0">
                          <a:solidFill>
                            <a:srgbClr val="002060"/>
                          </a:solidFill>
                          <a:latin typeface="+mn-lt"/>
                        </a:rPr>
                        <a:t>/ pelirrojo </a:t>
                      </a:r>
                      <a:r>
                        <a:rPr lang="es-ES_tradnl" sz="16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(a redhead/ginger) </a:t>
                      </a:r>
                    </a:p>
                  </a:txBody>
                  <a:tcPr marL="68580" marR="68580" marT="34290" marB="3429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4273230"/>
                  </a:ext>
                </a:extLst>
              </a:tr>
              <a:tr h="13721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600" b="1" noProof="0" dirty="0">
                          <a:solidFill>
                            <a:srgbClr val="002060"/>
                          </a:solidFill>
                          <a:latin typeface="+mn-lt"/>
                        </a:rPr>
                        <a:t>amable </a:t>
                      </a:r>
                      <a:r>
                        <a:rPr lang="es-ES_tradnl" sz="16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(friendly)</a:t>
                      </a:r>
                      <a:r>
                        <a:rPr lang="es-ES_tradnl" sz="1600" b="0" noProof="0" dirty="0">
                          <a:solidFill>
                            <a:srgbClr val="002060"/>
                          </a:solidFill>
                          <a:latin typeface="+mn-lt"/>
                        </a:rPr>
                        <a:t> </a:t>
                      </a:r>
                      <a:r>
                        <a:rPr lang="es-ES_tradnl" sz="1600" b="1" noProof="0" dirty="0">
                          <a:solidFill>
                            <a:srgbClr val="002060"/>
                          </a:solidFill>
                          <a:latin typeface="+mn-lt"/>
                        </a:rPr>
                        <a:t>/ paciente </a:t>
                      </a:r>
                      <a:r>
                        <a:rPr lang="es-ES_tradnl" sz="16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(patient) </a:t>
                      </a:r>
                      <a:r>
                        <a:rPr lang="es-ES_tradnl" sz="1600" b="1" noProof="0" dirty="0">
                          <a:solidFill>
                            <a:srgbClr val="002060"/>
                          </a:solidFill>
                          <a:latin typeface="+mn-lt"/>
                        </a:rPr>
                        <a:t>/ inteligente</a:t>
                      </a:r>
                      <a:r>
                        <a:rPr lang="es-ES_tradnl" sz="16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(clever)</a:t>
                      </a:r>
                      <a:r>
                        <a:rPr lang="es-ES_tradnl" sz="1600" b="1" noProof="0" dirty="0">
                          <a:solidFill>
                            <a:srgbClr val="002060"/>
                          </a:solidFill>
                          <a:latin typeface="+mn-lt"/>
                        </a:rPr>
                        <a:t> / simpático </a:t>
                      </a:r>
                      <a:r>
                        <a:rPr lang="es-ES_tradnl" sz="16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(nice) </a:t>
                      </a:r>
                      <a:r>
                        <a:rPr lang="es-ES_tradnl" sz="1600" b="1" noProof="0" dirty="0">
                          <a:solidFill>
                            <a:srgbClr val="002060"/>
                          </a:solidFill>
                          <a:latin typeface="+mn-lt"/>
                        </a:rPr>
                        <a:t>/ generoso </a:t>
                      </a:r>
                      <a:r>
                        <a:rPr lang="es-ES_tradnl" sz="16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(generous) </a:t>
                      </a:r>
                      <a:r>
                        <a:rPr lang="es-ES_tradnl" sz="1600" b="1" noProof="0" dirty="0">
                          <a:solidFill>
                            <a:srgbClr val="002060"/>
                          </a:solidFill>
                          <a:latin typeface="+mn-lt"/>
                        </a:rPr>
                        <a:t>/ divertido </a:t>
                      </a:r>
                      <a:r>
                        <a:rPr lang="es-ES_tradnl" sz="16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(funny) </a:t>
                      </a:r>
                      <a:r>
                        <a:rPr lang="es-ES_tradnl" sz="1600" b="1" noProof="0" dirty="0">
                          <a:solidFill>
                            <a:srgbClr val="002060"/>
                          </a:solidFill>
                          <a:latin typeface="+mn-lt"/>
                        </a:rPr>
                        <a:t>/ hablador </a:t>
                      </a:r>
                      <a:r>
                        <a:rPr lang="es-ES_tradnl" sz="16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(chatty)</a:t>
                      </a:r>
                      <a:r>
                        <a:rPr lang="es-ES_tradnl" sz="1600" b="1" noProof="0" dirty="0">
                          <a:solidFill>
                            <a:srgbClr val="002060"/>
                          </a:solidFill>
                          <a:latin typeface="+mn-lt"/>
                        </a:rPr>
                        <a:t>/  trabajador </a:t>
                      </a:r>
                      <a:r>
                        <a:rPr lang="es-ES_tradnl" sz="16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(hardworking) </a:t>
                      </a:r>
                      <a:r>
                        <a:rPr lang="es-ES_tradnl" sz="1600" b="1" noProof="0" dirty="0">
                          <a:solidFill>
                            <a:srgbClr val="002060"/>
                          </a:solidFill>
                          <a:latin typeface="+mn-lt"/>
                        </a:rPr>
                        <a:t>/ tímido </a:t>
                      </a:r>
                      <a:r>
                        <a:rPr lang="es-ES_tradnl" sz="16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(shy)</a:t>
                      </a:r>
                      <a:endParaRPr lang="es-ES_tradnl" sz="1600" b="1" noProof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68580" marR="68580" marT="34290" marB="3429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49687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2705454"/>
      </p:ext>
    </p:extLst>
  </p:cSld>
  <p:clrMapOvr>
    <a:masterClrMapping/>
  </p:clrMapOvr>
</p:sld>
</file>

<file path=ppt/theme/theme1.xml><?xml version="1.0" encoding="utf-8"?>
<a:theme xmlns:a="http://schemas.openxmlformats.org/drawingml/2006/main" name="NOA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OATheme" id="{CF341CE8-973A-4CA9-A118-57BA4059E26E}" vid="{1A2DB9B7-C11D-46EF-BB40-7C773E85828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7A471AC5934984596652C01BEA8936A" ma:contentTypeVersion="12" ma:contentTypeDescription="Create a new document." ma:contentTypeScope="" ma:versionID="feb26af90ac905e2bca557270678a4bc">
  <xsd:schema xmlns:xsd="http://www.w3.org/2001/XMLSchema" xmlns:xs="http://www.w3.org/2001/XMLSchema" xmlns:p="http://schemas.microsoft.com/office/2006/metadata/properties" xmlns:ns2="18999902-e0e1-46b9-8069-9040d1208bed" xmlns:ns3="936c6605-b322-41ae-92d4-b4baec53c1b0" targetNamespace="http://schemas.microsoft.com/office/2006/metadata/properties" ma:root="true" ma:fieldsID="3c177ba93cd2f09d614108502ab0b545" ns2:_="" ns3:_="">
    <xsd:import namespace="18999902-e0e1-46b9-8069-9040d1208bed"/>
    <xsd:import namespace="936c6605-b322-41ae-92d4-b4baec53c1b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999902-e0e1-46b9-8069-9040d1208be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6c6605-b322-41ae-92d4-b4baec53c1b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DC102D4-A8EE-4937-A0A6-20F5859F60A3}"/>
</file>

<file path=customXml/itemProps2.xml><?xml version="1.0" encoding="utf-8"?>
<ds:datastoreItem xmlns:ds="http://schemas.openxmlformats.org/officeDocument/2006/customXml" ds:itemID="{5EA54368-C3C5-4B6C-84B1-2788F0F5B47E}"/>
</file>

<file path=customXml/itemProps3.xml><?xml version="1.0" encoding="utf-8"?>
<ds:datastoreItem xmlns:ds="http://schemas.openxmlformats.org/officeDocument/2006/customXml" ds:itemID="{2653369D-360C-42DB-927E-B6016ADDF2C0}"/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60</TotalTime>
  <Words>644</Words>
  <Application>Microsoft Office PowerPoint</Application>
  <PresentationFormat>Widescreen</PresentationFormat>
  <Paragraphs>109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Corbel</vt:lpstr>
      <vt:lpstr>Wingdings</vt:lpstr>
      <vt:lpstr>NOATheme</vt:lpstr>
      <vt:lpstr>YR 7 Spanish: Term 2 Knowledge Organiser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YR 7 Spanish: Term 2 Knowledge Organiser</dc:title>
  <dc:creator>Rachael Morris</dc:creator>
  <cp:lastModifiedBy>Rachael Morris</cp:lastModifiedBy>
  <cp:revision>2</cp:revision>
  <dcterms:created xsi:type="dcterms:W3CDTF">2021-10-20T19:42:08Z</dcterms:created>
  <dcterms:modified xsi:type="dcterms:W3CDTF">2022-06-16T08:36:53Z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0x010100E7A471AC5934984596652C01BEA8936A</vt:lpwstr>
  </property>
</Properties>
</file>